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60" r:id="rId2"/>
    <p:sldId id="257" r:id="rId3"/>
    <p:sldId id="256" r:id="rId4"/>
    <p:sldId id="347" r:id="rId5"/>
    <p:sldId id="346" r:id="rId6"/>
    <p:sldId id="274" r:id="rId7"/>
    <p:sldId id="273" r:id="rId8"/>
    <p:sldId id="348" r:id="rId9"/>
    <p:sldId id="349" r:id="rId10"/>
  </p:sldIdLst>
  <p:sldSz cx="10439400" cy="7559675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KoPubWorld돋움체 Bold" panose="00000800000000000000" pitchFamily="2" charset="-127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KoPubWorld돋움체 Medium" panose="00000600000000000000" pitchFamily="2" charset="-127"/>
      <p:regular r:id="rId20"/>
    </p:embeddedFont>
    <p:embeddedFont>
      <p:font typeface="KoPub돋움체 Medium" panose="02020603020101020101" pitchFamily="18" charset="-127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2252107-EA81-44C7-B6BF-C53BA366BA17}">
          <p14:sldIdLst>
            <p14:sldId id="260"/>
            <p14:sldId id="257"/>
            <p14:sldId id="256"/>
            <p14:sldId id="347"/>
            <p14:sldId id="346"/>
            <p14:sldId id="274"/>
            <p14:sldId id="273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2" pos="181" userDrawn="1">
          <p15:clr>
            <a:srgbClr val="A4A3A4"/>
          </p15:clr>
        </p15:guide>
        <p15:guide id="3" pos="5737" userDrawn="1">
          <p15:clr>
            <a:srgbClr val="A4A3A4"/>
          </p15:clr>
        </p15:guide>
        <p15:guide id="4" orient="horz" pos="2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203864"/>
    <a:srgbClr val="3F71BB"/>
    <a:srgbClr val="FBDF65"/>
    <a:srgbClr val="8CABD8"/>
    <a:srgbClr val="D7E2F1"/>
    <a:srgbClr val="0351A5"/>
    <a:srgbClr val="3574BF"/>
    <a:srgbClr val="6B6B6B"/>
    <a:srgbClr val="34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32" y="120"/>
      </p:cViewPr>
      <p:guideLst>
        <p:guide pos="181"/>
        <p:guide pos="5737"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872741116844175E-3"/>
          <c:y val="2.7214137085357793E-2"/>
          <c:w val="0.98235811152880859"/>
          <c:h val="0.96131070225619886"/>
        </c:manualLayout>
      </c:layout>
      <c:barChart>
        <c:barDir val="bar"/>
        <c:grouping val="percentStacked"/>
        <c:varyColors val="0"/>
        <c:ser>
          <c:idx val="0"/>
          <c:order val="0"/>
          <c:spPr>
            <a:solidFill>
              <a:srgbClr val="00B0F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1BA-46F8-A7B9-1E5615EB092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1BA-46F8-A7B9-1E5615EB092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1BA-46F8-A7B9-1E5615EB092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1BA-46F8-A7B9-1E5615EB092D}"/>
              </c:ext>
            </c:extLst>
          </c:dPt>
          <c:dLbls>
            <c:numFmt formatCode="0.0;0.0;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spc="-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Sheet1!$B$2:$B$5</c:f>
              <c:numCache>
                <c:formatCode>0.0</c:formatCode>
                <c:ptCount val="4"/>
                <c:pt idx="0">
                  <c:v>80</c:v>
                </c:pt>
                <c:pt idx="1">
                  <c:v>50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BA-46F8-A7B9-1E5615EB092D}"/>
            </c:ext>
          </c:extLst>
        </c:ser>
        <c:ser>
          <c:idx val="1"/>
          <c:order val="1"/>
          <c:spPr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c:spPr>
          <c:invertIfNegative val="0"/>
          <c:val>
            <c:numRef>
              <c:f>Sheet1!$C$2:$C$5</c:f>
              <c:numCache>
                <c:formatCode>0.0_ </c:formatCode>
                <c:ptCount val="4"/>
                <c:pt idx="0">
                  <c:v>0</c:v>
                </c:pt>
                <c:pt idx="1">
                  <c:v>50</c:v>
                </c:pt>
                <c:pt idx="2">
                  <c:v>65</c:v>
                </c:pt>
                <c:pt idx="3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1BA-46F8-A7B9-1E5615EB0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433849088"/>
        <c:axId val="433850624"/>
      </c:barChart>
      <c:catAx>
        <c:axId val="433849088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433850624"/>
        <c:crosses val="autoZero"/>
        <c:auto val="1"/>
        <c:lblAlgn val="ctr"/>
        <c:lblOffset val="100"/>
        <c:noMultiLvlLbl val="0"/>
      </c:catAx>
      <c:valAx>
        <c:axId val="433850624"/>
        <c:scaling>
          <c:orientation val="minMax"/>
          <c:max val="1"/>
          <c:min val="0"/>
        </c:scaling>
        <c:delete val="1"/>
        <c:axPos val="t"/>
        <c:numFmt formatCode="0%" sourceLinked="1"/>
        <c:majorTickMark val="out"/>
        <c:minorTickMark val="none"/>
        <c:tickLblPos val="nextTo"/>
        <c:crossAx val="43384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A1AD3-0958-4B6F-9C77-6CE9F4DF697A}" type="datetimeFigureOut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2019-11-19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5C192-83BB-4BE2-B33B-7125880DEB1D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‹#›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784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CF0C67AA-5AC6-4698-BEAA-F5A47BEA40D1}" type="datetimeFigureOut">
              <a:rPr lang="ko-KR" altLang="en-US" smtClean="0"/>
              <a:pPr/>
              <a:t>2019-11-19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98575" y="1143000"/>
            <a:ext cx="4260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Medium" panose="00000600000000000000" pitchFamily="2" charset="-127"/>
                <a:ea typeface="KoPubWorld돋움체 Medium" panose="00000600000000000000" pitchFamily="2" charset="-127"/>
              </a:defRPr>
            </a:lvl1pPr>
          </a:lstStyle>
          <a:p>
            <a:fld id="{EB6FAFA9-F0F5-4DA0-8D1E-2CE20EB0BE7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91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KoPubWorld돋움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955" y="1237197"/>
            <a:ext cx="8873490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925" y="3970580"/>
            <a:ext cx="782955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9168-8336-4C97-AE20-2F4A40F5EDD4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3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C383-026D-4407-90BC-68463E0FFB68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32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503978"/>
            <a:ext cx="336697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8105" y="1088455"/>
            <a:ext cx="528494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2267902"/>
            <a:ext cx="336697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4446-C60E-4F5B-A469-9872E105E05E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01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503978"/>
            <a:ext cx="336697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8105" y="1088455"/>
            <a:ext cx="528494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2267902"/>
            <a:ext cx="336697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EFED-46D0-4375-87A9-B31552F0EF24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9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79D5-67DB-439F-89BF-8B560123FF44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539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0696" y="402483"/>
            <a:ext cx="2250996" cy="64064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7710" y="402483"/>
            <a:ext cx="6622494" cy="64064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DA826-2AC8-4881-8950-575E31B31B6F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86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2B8C2-606E-4DF5-A263-7145BB5BE35D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602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72" y="1884671"/>
            <a:ext cx="9003983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272" y="5059035"/>
            <a:ext cx="9003983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C29D-7AC0-4171-AB47-3356DEA8C10B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39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7709" y="2012414"/>
            <a:ext cx="4436745" cy="479654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4946" y="2012414"/>
            <a:ext cx="4436745" cy="479654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50188-4C71-49F9-B4D0-B1385C5AD4F1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8" y="402484"/>
            <a:ext cx="9003983" cy="14611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070" y="1853171"/>
            <a:ext cx="44163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0" y="2761381"/>
            <a:ext cx="4416355" cy="40615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84947" y="1853171"/>
            <a:ext cx="443810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84947" y="2761381"/>
            <a:ext cx="4438105" cy="40615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683E-A8F2-4487-84B0-8BF45A9AFFE1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9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B908-8605-43CD-ACFC-F901ABB4B11C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38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9400" cy="7559675"/>
          </a:xfrm>
          <a:prstGeom prst="rect">
            <a:avLst/>
          </a:prstGeom>
          <a:effectLst/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1487-77C2-49D5-B532-C101E31934BB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2" name="한쪽 모서리가 잘린 사각형 21"/>
          <p:cNvSpPr/>
          <p:nvPr userDrawn="1"/>
        </p:nvSpPr>
        <p:spPr>
          <a:xfrm rot="10800000" flipH="1">
            <a:off x="596751" y="-1"/>
            <a:ext cx="5184742" cy="6108569"/>
          </a:xfrm>
          <a:prstGeom prst="snip1Rect">
            <a:avLst>
              <a:gd name="adj" fmla="val 10667"/>
            </a:avLst>
          </a:prstGeom>
          <a:gradFill>
            <a:gsLst>
              <a:gs pos="100000">
                <a:srgbClr val="3574BF">
                  <a:alpha val="90000"/>
                </a:srgbClr>
              </a:gs>
              <a:gs pos="23000">
                <a:srgbClr val="0351A5">
                  <a:alpha val="90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ko-KR" altLang="en-US" sz="14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94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9400" cy="7559675"/>
          </a:xfrm>
          <a:prstGeom prst="rect">
            <a:avLst/>
          </a:prstGeom>
          <a:effectLst/>
        </p:spPr>
      </p:pic>
      <p:sp>
        <p:nvSpPr>
          <p:cNvPr id="7" name="직사각형 6"/>
          <p:cNvSpPr/>
          <p:nvPr userDrawn="1"/>
        </p:nvSpPr>
        <p:spPr>
          <a:xfrm>
            <a:off x="-5929" y="0"/>
            <a:ext cx="10445330" cy="7559675"/>
          </a:xfrm>
          <a:prstGeom prst="rect">
            <a:avLst/>
          </a:prstGeom>
          <a:gradFill flip="none" rotWithShape="1">
            <a:gsLst>
              <a:gs pos="0">
                <a:srgbClr val="3574BF">
                  <a:alpha val="90000"/>
                </a:srgbClr>
              </a:gs>
              <a:gs pos="82000">
                <a:srgbClr val="0351A5">
                  <a:alpha val="9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ko-KR" altLang="en-US" sz="14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E818-AFFA-44D3-ABF6-7371549B66D2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3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한쪽 모서리가 잘린 사각형 5"/>
          <p:cNvSpPr/>
          <p:nvPr userDrawn="1"/>
        </p:nvSpPr>
        <p:spPr>
          <a:xfrm flipV="1">
            <a:off x="2" y="292022"/>
            <a:ext cx="8229598" cy="649991"/>
          </a:xfrm>
          <a:prstGeom prst="snip1Rect">
            <a:avLst>
              <a:gd name="adj" fmla="val 21429"/>
            </a:avLst>
          </a:prstGeom>
          <a:solidFill>
            <a:srgbClr val="035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왼쪽 대괄호 8"/>
          <p:cNvSpPr/>
          <p:nvPr userDrawn="1"/>
        </p:nvSpPr>
        <p:spPr>
          <a:xfrm rot="5400000">
            <a:off x="420514" y="193051"/>
            <a:ext cx="858499" cy="639424"/>
          </a:xfrm>
          <a:prstGeom prst="leftBracket">
            <a:avLst>
              <a:gd name="adj" fmla="val 0"/>
            </a:avLst>
          </a:prstGeom>
          <a:solidFill>
            <a:schemeClr val="bg1"/>
          </a:solidFill>
          <a:ln w="28575">
            <a:solidFill>
              <a:srgbClr val="035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</a:pP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8B9C-2906-47C8-AE48-C61DFF6ED992}" type="datetime1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292023"/>
            <a:ext cx="523461" cy="649991"/>
          </a:xfr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defRPr>
            </a:lvl1pPr>
          </a:lstStyle>
          <a:p>
            <a:pPr lvl="0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3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1324343" y="292022"/>
            <a:ext cx="4817718" cy="631150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defRPr>
            </a:lvl1pPr>
          </a:lstStyle>
          <a:p>
            <a:pPr lvl="0"/>
            <a:r>
              <a:rPr lang="ko-KR" altLang="en-US" dirty="0" err="1" smtClean="0"/>
              <a:t>중제목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530051" y="98277"/>
            <a:ext cx="639424" cy="8289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altLang="en-US" sz="1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defRPr>
            </a:lvl1pPr>
          </a:lstStyle>
          <a:p>
            <a:pPr lvl="0"/>
            <a:r>
              <a:rPr lang="ko-KR" altLang="en-US" dirty="0" err="1" smtClean="0"/>
              <a:t>대제목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8319857" y="377533"/>
            <a:ext cx="2111724" cy="47896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1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2019 </a:t>
            </a:r>
            <a:r>
              <a:rPr lang="ko-KR" altLang="en-US" sz="11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중소기업 빅데이터 활용지원사업</a:t>
            </a:r>
            <a:endParaRPr lang="en-US" altLang="ko-KR" sz="1100" spc="-50" baseline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351A5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100" spc="-5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우수사례평가회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8448675" y="318883"/>
            <a:ext cx="1990725" cy="622378"/>
            <a:chOff x="9801225" y="318883"/>
            <a:chExt cx="638175" cy="622378"/>
          </a:xfrm>
        </p:grpSpPr>
        <p:cxnSp>
          <p:nvCxnSpPr>
            <p:cNvPr id="8" name="직선 연결선 7"/>
            <p:cNvCxnSpPr/>
            <p:nvPr userDrawn="1"/>
          </p:nvCxnSpPr>
          <p:spPr>
            <a:xfrm>
              <a:off x="9801225" y="941261"/>
              <a:ext cx="638175" cy="0"/>
            </a:xfrm>
            <a:prstGeom prst="line">
              <a:avLst/>
            </a:prstGeom>
            <a:ln>
              <a:solidFill>
                <a:srgbClr val="0351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9801225" y="318883"/>
              <a:ext cx="638175" cy="0"/>
            </a:xfrm>
            <a:prstGeom prst="line">
              <a:avLst/>
            </a:prstGeom>
            <a:ln>
              <a:solidFill>
                <a:srgbClr val="0351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각 삼각형 1"/>
          <p:cNvSpPr/>
          <p:nvPr userDrawn="1"/>
        </p:nvSpPr>
        <p:spPr>
          <a:xfrm flipH="1">
            <a:off x="9788950" y="6909225"/>
            <a:ext cx="650450" cy="65045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011267" y="7234450"/>
            <a:ext cx="420314" cy="274902"/>
          </a:xfrm>
        </p:spPr>
        <p:txBody>
          <a:bodyPr/>
          <a:lstStyle>
            <a:lvl1pPr algn="ctr">
              <a:def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defRPr>
            </a:lvl1pPr>
          </a:lstStyle>
          <a:p>
            <a:fld id="{450F5518-4FAA-4583-BF92-96480D456C52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4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709" y="402484"/>
            <a:ext cx="9003983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709" y="2012414"/>
            <a:ext cx="9003983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709" y="7006700"/>
            <a:ext cx="234886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03B8CBC7-39B9-4CF1-8177-81FA65D77D5D}" type="datetime1">
              <a:rPr lang="ko-KR" altLang="en-US" smtClean="0"/>
              <a:pPr/>
              <a:t>2019-11-19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8051" y="7006700"/>
            <a:ext cx="35232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826" y="7006700"/>
            <a:ext cx="234886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450F5518-4FAA-4583-BF92-96480D456C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52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6" r:id="rId7"/>
    <p:sldLayoutId id="2147483687" r:id="rId8"/>
    <p:sldLayoutId id="2147483684" r:id="rId9"/>
    <p:sldLayoutId id="2147483685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KoPubWorld돋움체 Medium" panose="00000600000000000000" pitchFamily="2" charset="-127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37127" y="471733"/>
            <a:ext cx="319959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2019 </a:t>
            </a:r>
            <a:r>
              <a:rPr lang="ko-KR" altLang="en-US" sz="16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중소기업 빅데이터 </a:t>
            </a:r>
            <a:r>
              <a:rPr lang="ko-KR" altLang="en-US" sz="1600" spc="-7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활용지원</a:t>
            </a:r>
            <a:r>
              <a:rPr lang="ko-KR" altLang="en-US" sz="16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사업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7126" y="810287"/>
            <a:ext cx="4315923" cy="7709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우수사례평가회</a:t>
            </a:r>
            <a:endParaRPr lang="ko-KR" altLang="en-US" sz="3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7127" y="5167857"/>
            <a:ext cx="123271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2019. 11.19.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7127" y="4719883"/>
            <a:ext cx="206082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BDF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충청북도지식산업진흥원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BDF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7038976"/>
            <a:ext cx="10439400" cy="520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spc="-7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37127" y="7080945"/>
            <a:ext cx="3969423" cy="431546"/>
            <a:chOff x="598977" y="4619527"/>
            <a:chExt cx="3969423" cy="43154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97" y="4619527"/>
              <a:ext cx="1726703" cy="43154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77" y="4624729"/>
              <a:ext cx="1964450" cy="421143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9" t="56051" r="19211" b="24675"/>
          <a:stretch/>
        </p:blipFill>
        <p:spPr>
          <a:xfrm>
            <a:off x="6907030" y="6994526"/>
            <a:ext cx="2443160" cy="5429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4799" t="13325" r="16353" b="18134"/>
          <a:stretch/>
        </p:blipFill>
        <p:spPr>
          <a:xfrm>
            <a:off x="5276440" y="7125724"/>
            <a:ext cx="12001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5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71BB"/>
            </a:gs>
            <a:gs pos="100000">
              <a:srgbClr val="0351A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4571740" y="1377382"/>
            <a:ext cx="1295923" cy="68825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4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Index</a:t>
            </a:r>
            <a:endParaRPr lang="ko-KR" altLang="en-US" sz="4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809388" y="2609405"/>
            <a:ext cx="1346300" cy="1547476"/>
            <a:chOff x="1293103" y="595648"/>
            <a:chExt cx="1745372" cy="1547476"/>
          </a:xfrm>
        </p:grpSpPr>
        <p:sp>
          <p:nvSpPr>
            <p:cNvPr id="28" name="한쪽 모서리가 잘린 사각형 27"/>
            <p:cNvSpPr/>
            <p:nvPr/>
          </p:nvSpPr>
          <p:spPr>
            <a:xfrm flipV="1">
              <a:off x="1293103" y="595648"/>
              <a:ext cx="1745372" cy="1547476"/>
            </a:xfrm>
            <a:prstGeom prst="snip1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flipV="1">
              <a:off x="1345194" y="664559"/>
              <a:ext cx="1641190" cy="1409655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1477339" y="1262690"/>
              <a:ext cx="1394503" cy="0"/>
            </a:xfrm>
            <a:prstGeom prst="line">
              <a:avLst/>
            </a:prstGeom>
            <a:ln>
              <a:solidFill>
                <a:srgbClr val="0351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049116" y="816532"/>
              <a:ext cx="250948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1</a:t>
              </a:r>
              <a:endParaRPr lang="ko-KR" altLang="en-US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52608" y="1400581"/>
              <a:ext cx="1043977" cy="318924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ko-KR" altLang="en-US" sz="16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평가 일정</a:t>
              </a:r>
              <a:endPara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680199" y="2609405"/>
            <a:ext cx="1346300" cy="1547476"/>
            <a:chOff x="1293103" y="595648"/>
            <a:chExt cx="1745372" cy="1547476"/>
          </a:xfrm>
        </p:grpSpPr>
        <p:sp>
          <p:nvSpPr>
            <p:cNvPr id="34" name="한쪽 모서리가 잘린 사각형 33"/>
            <p:cNvSpPr/>
            <p:nvPr/>
          </p:nvSpPr>
          <p:spPr>
            <a:xfrm flipV="1">
              <a:off x="1293103" y="595648"/>
              <a:ext cx="1745372" cy="1547476"/>
            </a:xfrm>
            <a:prstGeom prst="snip1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5" name="한쪽 모서리가 잘린 사각형 34"/>
            <p:cNvSpPr/>
            <p:nvPr/>
          </p:nvSpPr>
          <p:spPr>
            <a:xfrm flipV="1">
              <a:off x="1345194" y="664559"/>
              <a:ext cx="1641190" cy="1409655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1477339" y="1262690"/>
              <a:ext cx="1394503" cy="0"/>
            </a:xfrm>
            <a:prstGeom prst="line">
              <a:avLst/>
            </a:prstGeom>
            <a:ln>
              <a:solidFill>
                <a:srgbClr val="0351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049115" y="816532"/>
              <a:ext cx="250948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2</a:t>
              </a:r>
              <a:endParaRPr lang="ko-KR" altLang="en-US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85232" y="1400581"/>
              <a:ext cx="978723" cy="318924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ko-KR" altLang="en-US" sz="16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평가위원</a:t>
              </a:r>
              <a:endPara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555988" y="2611414"/>
            <a:ext cx="1346300" cy="1547476"/>
            <a:chOff x="1293103" y="595648"/>
            <a:chExt cx="1745372" cy="1547476"/>
          </a:xfrm>
        </p:grpSpPr>
        <p:sp>
          <p:nvSpPr>
            <p:cNvPr id="47" name="한쪽 모서리가 잘린 사각형 46"/>
            <p:cNvSpPr/>
            <p:nvPr/>
          </p:nvSpPr>
          <p:spPr>
            <a:xfrm flipV="1">
              <a:off x="1293103" y="595648"/>
              <a:ext cx="1745372" cy="1547476"/>
            </a:xfrm>
            <a:prstGeom prst="snip1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8" name="한쪽 모서리가 잘린 사각형 47"/>
            <p:cNvSpPr/>
            <p:nvPr/>
          </p:nvSpPr>
          <p:spPr>
            <a:xfrm flipV="1">
              <a:off x="1345194" y="664559"/>
              <a:ext cx="1641190" cy="1409655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477339" y="1262690"/>
              <a:ext cx="1394503" cy="0"/>
            </a:xfrm>
            <a:prstGeom prst="line">
              <a:avLst/>
            </a:prstGeom>
            <a:ln>
              <a:solidFill>
                <a:srgbClr val="0351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049115" y="816532"/>
              <a:ext cx="250948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3</a:t>
              </a:r>
              <a:endParaRPr lang="ko-KR" altLang="en-US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509420" y="1400581"/>
              <a:ext cx="1330347" cy="565146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ko-KR" altLang="en-US" sz="16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사업개요 및 </a:t>
              </a:r>
              <a:endParaRPr lang="en-US" altLang="ko-KR" sz="16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추진현황</a:t>
              </a:r>
              <a:endPara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704488" y="4590605"/>
            <a:ext cx="1346300" cy="1547476"/>
            <a:chOff x="1293103" y="595648"/>
            <a:chExt cx="1745372" cy="1547476"/>
          </a:xfrm>
        </p:grpSpPr>
        <p:sp>
          <p:nvSpPr>
            <p:cNvPr id="22" name="한쪽 모서리가 잘린 사각형 21"/>
            <p:cNvSpPr/>
            <p:nvPr/>
          </p:nvSpPr>
          <p:spPr>
            <a:xfrm flipV="1">
              <a:off x="1293103" y="595648"/>
              <a:ext cx="1745372" cy="1547476"/>
            </a:xfrm>
            <a:prstGeom prst="snip1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23" name="한쪽 모서리가 잘린 사각형 22"/>
            <p:cNvSpPr/>
            <p:nvPr/>
          </p:nvSpPr>
          <p:spPr>
            <a:xfrm flipV="1">
              <a:off x="1345194" y="664559"/>
              <a:ext cx="1641190" cy="1409655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477339" y="1262690"/>
              <a:ext cx="1394503" cy="0"/>
            </a:xfrm>
            <a:prstGeom prst="line">
              <a:avLst/>
            </a:prstGeom>
            <a:ln>
              <a:solidFill>
                <a:srgbClr val="0351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49116" y="816532"/>
              <a:ext cx="250948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4</a:t>
              </a:r>
              <a:endParaRPr lang="ko-KR" altLang="en-US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64117" y="1400581"/>
              <a:ext cx="1420956" cy="565146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ko-KR" altLang="en-US" sz="16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수요중소기업</a:t>
              </a:r>
              <a:endParaRPr lang="en-US" altLang="ko-KR" sz="16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업종현황</a:t>
              </a:r>
              <a:endPara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575299" y="4590605"/>
            <a:ext cx="1346300" cy="1547476"/>
            <a:chOff x="1293103" y="595648"/>
            <a:chExt cx="1745372" cy="1547476"/>
          </a:xfrm>
        </p:grpSpPr>
        <p:sp>
          <p:nvSpPr>
            <p:cNvPr id="40" name="한쪽 모서리가 잘린 사각형 39"/>
            <p:cNvSpPr/>
            <p:nvPr/>
          </p:nvSpPr>
          <p:spPr>
            <a:xfrm flipV="1">
              <a:off x="1293103" y="595648"/>
              <a:ext cx="1745372" cy="1547476"/>
            </a:xfrm>
            <a:prstGeom prst="snip1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1" name="한쪽 모서리가 잘린 사각형 40"/>
            <p:cNvSpPr/>
            <p:nvPr/>
          </p:nvSpPr>
          <p:spPr>
            <a:xfrm flipV="1">
              <a:off x="1345194" y="664559"/>
              <a:ext cx="1641190" cy="1409655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1477339" y="1262690"/>
              <a:ext cx="1394503" cy="0"/>
            </a:xfrm>
            <a:prstGeom prst="line">
              <a:avLst/>
            </a:prstGeom>
            <a:ln>
              <a:solidFill>
                <a:srgbClr val="0351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049115" y="816532"/>
              <a:ext cx="250948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5</a:t>
              </a:r>
              <a:endParaRPr lang="ko-KR" altLang="en-US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42047" y="1400581"/>
              <a:ext cx="1265093" cy="565146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ko-KR" altLang="en-US" sz="16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데이터 활용</a:t>
              </a:r>
              <a:endParaRPr lang="en-US" altLang="ko-KR" sz="16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현황</a:t>
              </a:r>
              <a:endPara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451088" y="4592614"/>
            <a:ext cx="1346300" cy="1547476"/>
            <a:chOff x="1293103" y="595648"/>
            <a:chExt cx="1745372" cy="1547476"/>
          </a:xfrm>
        </p:grpSpPr>
        <p:sp>
          <p:nvSpPr>
            <p:cNvPr id="52" name="한쪽 모서리가 잘린 사각형 51"/>
            <p:cNvSpPr/>
            <p:nvPr/>
          </p:nvSpPr>
          <p:spPr>
            <a:xfrm flipV="1">
              <a:off x="1293103" y="595648"/>
              <a:ext cx="1745372" cy="1547476"/>
            </a:xfrm>
            <a:prstGeom prst="snip1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53" name="한쪽 모서리가 잘린 사각형 52"/>
            <p:cNvSpPr/>
            <p:nvPr/>
          </p:nvSpPr>
          <p:spPr>
            <a:xfrm flipV="1">
              <a:off x="1345194" y="664559"/>
              <a:ext cx="1641190" cy="1409655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477339" y="1262690"/>
              <a:ext cx="1394503" cy="0"/>
            </a:xfrm>
            <a:prstGeom prst="line">
              <a:avLst/>
            </a:prstGeom>
            <a:ln>
              <a:solidFill>
                <a:srgbClr val="0351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049115" y="816532"/>
              <a:ext cx="250948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6</a:t>
              </a:r>
              <a:endParaRPr lang="ko-KR" altLang="en-US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85232" y="1400581"/>
              <a:ext cx="978722" cy="565146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ko-KR" altLang="en-US" sz="16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평가자료</a:t>
              </a:r>
              <a:endParaRPr lang="en-US" altLang="ko-KR" sz="16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샘플</a:t>
              </a:r>
              <a:endPara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332711" y="4590605"/>
            <a:ext cx="1346300" cy="1547476"/>
            <a:chOff x="1293103" y="595648"/>
            <a:chExt cx="1745372" cy="1547476"/>
          </a:xfrm>
        </p:grpSpPr>
        <p:sp>
          <p:nvSpPr>
            <p:cNvPr id="58" name="한쪽 모서리가 잘린 사각형 57"/>
            <p:cNvSpPr/>
            <p:nvPr/>
          </p:nvSpPr>
          <p:spPr>
            <a:xfrm flipV="1">
              <a:off x="1293103" y="595648"/>
              <a:ext cx="1745372" cy="1547476"/>
            </a:xfrm>
            <a:prstGeom prst="snip1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59" name="한쪽 모서리가 잘린 사각형 58"/>
            <p:cNvSpPr/>
            <p:nvPr/>
          </p:nvSpPr>
          <p:spPr>
            <a:xfrm flipV="1">
              <a:off x="1345194" y="664559"/>
              <a:ext cx="1641190" cy="1409655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Medium" panose="00000600000000000000" pitchFamily="2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477339" y="1262690"/>
              <a:ext cx="1394503" cy="0"/>
            </a:xfrm>
            <a:prstGeom prst="line">
              <a:avLst/>
            </a:prstGeom>
            <a:ln>
              <a:solidFill>
                <a:srgbClr val="0351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049115" y="816532"/>
              <a:ext cx="250948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7</a:t>
              </a:r>
              <a:endParaRPr lang="ko-KR" altLang="en-US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85233" y="1400581"/>
              <a:ext cx="978723" cy="318924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ko-KR" altLang="en-US" sz="16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351A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평가기준</a:t>
              </a:r>
              <a:endPara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51A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7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우수사례평가회 일정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1000" dirty="0" smtClean="0"/>
              <a:t>일정</a:t>
            </a:r>
            <a:endParaRPr lang="ko-KR" altLang="en-US" sz="8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72448" y="1188676"/>
            <a:ext cx="601105" cy="349702"/>
            <a:chOff x="398050" y="1163584"/>
            <a:chExt cx="601105" cy="349702"/>
          </a:xfrm>
        </p:grpSpPr>
        <p:sp>
          <p:nvSpPr>
            <p:cNvPr id="10" name="TextBox 9"/>
            <p:cNvSpPr txBox="1"/>
            <p:nvPr/>
          </p:nvSpPr>
          <p:spPr>
            <a:xfrm>
              <a:off x="540449" y="1163584"/>
              <a:ext cx="458706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일정</a:t>
              </a:r>
              <a:endParaRPr lang="en-US" altLang="ko-KR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98050" y="1218474"/>
              <a:ext cx="90643" cy="257175"/>
              <a:chOff x="4357688" y="2852738"/>
              <a:chExt cx="102393" cy="29051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357688" y="2955131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en-US" altLang="ko-KR" smtClean="0"/>
              <a:pPr/>
              <a:t>3</a:t>
            </a:fld>
            <a:endParaRPr lang="en-US" dirty="0"/>
          </a:p>
        </p:txBody>
      </p:sp>
      <p:grpSp>
        <p:nvGrpSpPr>
          <p:cNvPr id="72" name="그룹 71"/>
          <p:cNvGrpSpPr/>
          <p:nvPr/>
        </p:nvGrpSpPr>
        <p:grpSpPr>
          <a:xfrm>
            <a:off x="372448" y="2697383"/>
            <a:ext cx="987108" cy="349702"/>
            <a:chOff x="398050" y="1163584"/>
            <a:chExt cx="987108" cy="349702"/>
          </a:xfrm>
        </p:grpSpPr>
        <p:sp>
          <p:nvSpPr>
            <p:cNvPr id="73" name="TextBox 72"/>
            <p:cNvSpPr txBox="1"/>
            <p:nvPr/>
          </p:nvSpPr>
          <p:spPr>
            <a:xfrm>
              <a:off x="540449" y="1163584"/>
              <a:ext cx="844709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세부일정</a:t>
              </a:r>
              <a:endParaRPr lang="en-US" altLang="ko-KR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398050" y="1218474"/>
              <a:ext cx="90643" cy="257175"/>
              <a:chOff x="4357688" y="2852738"/>
              <a:chExt cx="102393" cy="290512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4357688" y="2955131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382556" y="1696667"/>
            <a:ext cx="903287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latinLnBrk="1" hangingPunct="1">
              <a:spcBef>
                <a:spcPts val="600"/>
              </a:spcBef>
              <a:buFont typeface="Wingdings" pitchFamily="2" charset="2"/>
              <a:buChar char="m"/>
            </a:pP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일 시 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2019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19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14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 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 18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Rectangle 27"/>
          <p:cNvSpPr>
            <a:spLocks noChangeArrowheads="1"/>
          </p:cNvSpPr>
          <p:nvPr/>
        </p:nvSpPr>
        <p:spPr bwMode="auto">
          <a:xfrm>
            <a:off x="382556" y="2097549"/>
            <a:ext cx="903287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latinLnBrk="1" hangingPunct="1">
              <a:spcBef>
                <a:spcPts val="600"/>
              </a:spcBef>
              <a:buFont typeface="Wingdings" pitchFamily="2" charset="2"/>
              <a:buChar char="m"/>
            </a:pP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장 소 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충청북도 지식산업진흥원 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층 </a:t>
            </a:r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중회의실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843054"/>
              </p:ext>
            </p:extLst>
          </p:nvPr>
        </p:nvGraphicFramePr>
        <p:xfrm>
          <a:off x="463091" y="3338500"/>
          <a:ext cx="9395284" cy="3629455"/>
        </p:xfrm>
        <a:graphic>
          <a:graphicData uri="http://schemas.openxmlformats.org/drawingml/2006/table">
            <a:tbl>
              <a:tblPr/>
              <a:tblGrid>
                <a:gridCol w="2645883">
                  <a:extLst>
                    <a:ext uri="{9D8B030D-6E8A-4147-A177-3AD203B41FA5}">
                      <a16:colId xmlns:a16="http://schemas.microsoft.com/office/drawing/2014/main" val="1844498525"/>
                    </a:ext>
                  </a:extLst>
                </a:gridCol>
                <a:gridCol w="1095090">
                  <a:extLst>
                    <a:ext uri="{9D8B030D-6E8A-4147-A177-3AD203B41FA5}">
                      <a16:colId xmlns:a16="http://schemas.microsoft.com/office/drawing/2014/main" val="4177326500"/>
                    </a:ext>
                  </a:extLst>
                </a:gridCol>
                <a:gridCol w="5654311">
                  <a:extLst>
                    <a:ext uri="{9D8B030D-6E8A-4147-A177-3AD203B41FA5}">
                      <a16:colId xmlns:a16="http://schemas.microsoft.com/office/drawing/2014/main" val="675487077"/>
                    </a:ext>
                  </a:extLst>
                </a:gridCol>
              </a:tblGrid>
              <a:tr h="48102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 간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 용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62023"/>
                  </a:ext>
                </a:extLst>
              </a:tr>
              <a:tr h="6296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14:00 ∼ 14:20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(20’)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사업 개요 및 평가방법 설명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4649206"/>
                  </a:ext>
                </a:extLst>
              </a:tr>
              <a:tr h="6296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14:20 ∼ 15:50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(90’)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서면평가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(10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6299978"/>
                  </a:ext>
                </a:extLst>
              </a:tr>
              <a:tr h="6296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15:50 ∼ 16:00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(10’)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Coffee Break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700660"/>
                  </a:ext>
                </a:extLst>
              </a:tr>
              <a:tr h="6296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16:00 ∼ 17:30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(90’)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서면평가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(10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0489868"/>
                  </a:ext>
                </a:extLst>
              </a:tr>
              <a:tr h="6296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17:30 ∼ 18:00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(30’)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종합의견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수렴 및 집계표 작성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550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07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평가위원 구성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외부전문가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1000" dirty="0" smtClean="0"/>
              <a:t>평가위원</a:t>
            </a:r>
            <a:endParaRPr lang="ko-KR" altLang="en-US" sz="10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72448" y="1188676"/>
            <a:ext cx="987108" cy="349702"/>
            <a:chOff x="398050" y="1163584"/>
            <a:chExt cx="987108" cy="349702"/>
          </a:xfrm>
        </p:grpSpPr>
        <p:sp>
          <p:nvSpPr>
            <p:cNvPr id="10" name="TextBox 9"/>
            <p:cNvSpPr txBox="1"/>
            <p:nvPr/>
          </p:nvSpPr>
          <p:spPr>
            <a:xfrm>
              <a:off x="540449" y="1163584"/>
              <a:ext cx="844709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평가위원</a:t>
              </a:r>
              <a:endParaRPr lang="en-US" altLang="ko-KR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98050" y="1218474"/>
              <a:ext cx="90643" cy="257175"/>
              <a:chOff x="4357688" y="2852738"/>
              <a:chExt cx="102393" cy="29051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357688" y="2955131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en-US" altLang="ko-KR" smtClean="0"/>
              <a:pPr/>
              <a:t>4</a:t>
            </a:fld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217860"/>
              </p:ext>
            </p:extLst>
          </p:nvPr>
        </p:nvGraphicFramePr>
        <p:xfrm>
          <a:off x="499051" y="1791898"/>
          <a:ext cx="8529097" cy="3505418"/>
        </p:xfrm>
        <a:graphic>
          <a:graphicData uri="http://schemas.openxmlformats.org/drawingml/2006/table">
            <a:tbl>
              <a:tblPr/>
              <a:tblGrid>
                <a:gridCol w="689280">
                  <a:extLst>
                    <a:ext uri="{9D8B030D-6E8A-4147-A177-3AD203B41FA5}">
                      <a16:colId xmlns:a16="http://schemas.microsoft.com/office/drawing/2014/main" val="242427381"/>
                    </a:ext>
                  </a:extLst>
                </a:gridCol>
                <a:gridCol w="3989010">
                  <a:extLst>
                    <a:ext uri="{9D8B030D-6E8A-4147-A177-3AD203B41FA5}">
                      <a16:colId xmlns:a16="http://schemas.microsoft.com/office/drawing/2014/main" val="2395646191"/>
                    </a:ext>
                  </a:extLst>
                </a:gridCol>
                <a:gridCol w="1319853">
                  <a:extLst>
                    <a:ext uri="{9D8B030D-6E8A-4147-A177-3AD203B41FA5}">
                      <a16:colId xmlns:a16="http://schemas.microsoft.com/office/drawing/2014/main" val="2937271208"/>
                    </a:ext>
                  </a:extLst>
                </a:gridCol>
                <a:gridCol w="1483271">
                  <a:extLst>
                    <a:ext uri="{9D8B030D-6E8A-4147-A177-3AD203B41FA5}">
                      <a16:colId xmlns:a16="http://schemas.microsoft.com/office/drawing/2014/main" val="2057782666"/>
                    </a:ext>
                  </a:extLst>
                </a:gridCol>
                <a:gridCol w="1047683">
                  <a:extLst>
                    <a:ext uri="{9D8B030D-6E8A-4147-A177-3AD203B41FA5}">
                      <a16:colId xmlns:a16="http://schemas.microsoft.com/office/drawing/2014/main" val="3012151798"/>
                    </a:ext>
                  </a:extLst>
                </a:gridCol>
              </a:tblGrid>
              <a:tr h="541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 속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직 위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성 명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비고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812253"/>
                  </a:ext>
                </a:extLst>
              </a:tr>
              <a:tr h="5936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충청북도 정보통신과 </a:t>
                      </a:r>
                      <a:r>
                        <a:rPr lang="ko-KR" altLang="en-US" sz="1400" b="0" kern="0" spc="0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빅데이터팀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팀 장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정법주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7721921"/>
                  </a:ext>
                </a:extLst>
              </a:tr>
              <a:tr h="5936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중부정보보호지원센터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센터장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이중구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634077"/>
                  </a:ext>
                </a:extLst>
              </a:tr>
              <a:tr h="5936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충북대학교 경영정보학과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교 수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조완섭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755154"/>
                  </a:ext>
                </a:extLst>
              </a:tr>
              <a:tr h="5936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대덕과우회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회 장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박성열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前 </a:t>
                      </a:r>
                      <a:r>
                        <a:rPr 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ETRI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996009"/>
                  </a:ext>
                </a:extLst>
              </a:tr>
              <a:tr h="5894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이노션</a:t>
                      </a:r>
                      <a:r>
                        <a:rPr lang="en-US" altLang="ko-KR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</a:t>
                      </a:r>
                      <a:r>
                        <a:rPr lang="en-US" altLang="ko-KR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부 장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임재성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0800" marR="5080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3391314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99051" y="5474666"/>
            <a:ext cx="8334787" cy="44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5900" marR="0" indent="-14859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※ </a:t>
            </a:r>
            <a:r>
              <a:rPr lang="ko-KR" altLang="en-US" sz="1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간사</a:t>
            </a:r>
            <a:r>
              <a:rPr lang="en-US" altLang="ko-KR" sz="1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한국정보화진흥원 유지혜 주임</a:t>
            </a:r>
            <a:r>
              <a:rPr lang="en-US" altLang="ko-KR" sz="1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충청북도 정보통신과 </a:t>
            </a:r>
            <a:r>
              <a:rPr lang="ko-KR" altLang="en-US" sz="1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송찬엽 </a:t>
            </a:r>
            <a:r>
              <a:rPr lang="ko-KR" altLang="en-US" sz="1600" kern="0" dirty="0" err="1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주무관</a:t>
            </a:r>
            <a:endParaRPr lang="ko-KR" altLang="en-US" sz="1000" kern="0" dirty="0">
              <a:solidFill>
                <a:srgbClr val="000000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9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개요 및 추진현황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1000" dirty="0" smtClean="0"/>
              <a:t>사업</a:t>
            </a:r>
            <a:endParaRPr lang="en-US" altLang="ko-KR" sz="1000" dirty="0" smtClean="0"/>
          </a:p>
          <a:p>
            <a:r>
              <a:rPr lang="ko-KR" altLang="en-US" sz="1000" dirty="0" smtClean="0"/>
              <a:t>추진현황</a:t>
            </a:r>
            <a:endParaRPr lang="ko-KR" altLang="en-US" sz="10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72448" y="1188676"/>
            <a:ext cx="601105" cy="349702"/>
            <a:chOff x="398050" y="1163584"/>
            <a:chExt cx="601105" cy="349702"/>
          </a:xfrm>
        </p:grpSpPr>
        <p:sp>
          <p:nvSpPr>
            <p:cNvPr id="10" name="TextBox 9"/>
            <p:cNvSpPr txBox="1"/>
            <p:nvPr/>
          </p:nvSpPr>
          <p:spPr>
            <a:xfrm>
              <a:off x="540449" y="1163584"/>
              <a:ext cx="458706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개요</a:t>
              </a:r>
              <a:endParaRPr lang="en-US" altLang="ko-KR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98050" y="1218474"/>
              <a:ext cx="90643" cy="257175"/>
              <a:chOff x="4357688" y="2852738"/>
              <a:chExt cx="102393" cy="29051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357688" y="2955131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en-US" altLang="ko-KR" smtClean="0"/>
              <a:pPr/>
              <a:t>5</a:t>
            </a:fld>
            <a:endParaRPr lang="en-US" dirty="0"/>
          </a:p>
        </p:txBody>
      </p:sp>
      <p:grpSp>
        <p:nvGrpSpPr>
          <p:cNvPr id="72" name="그룹 71"/>
          <p:cNvGrpSpPr/>
          <p:nvPr/>
        </p:nvGrpSpPr>
        <p:grpSpPr>
          <a:xfrm>
            <a:off x="372448" y="4240433"/>
            <a:ext cx="987108" cy="349702"/>
            <a:chOff x="398050" y="1163584"/>
            <a:chExt cx="987108" cy="349702"/>
          </a:xfrm>
        </p:grpSpPr>
        <p:sp>
          <p:nvSpPr>
            <p:cNvPr id="73" name="TextBox 72"/>
            <p:cNvSpPr txBox="1"/>
            <p:nvPr/>
          </p:nvSpPr>
          <p:spPr>
            <a:xfrm>
              <a:off x="540449" y="1163584"/>
              <a:ext cx="844709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추진현황</a:t>
              </a:r>
              <a:endParaRPr lang="en-US" altLang="ko-KR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398050" y="1218474"/>
              <a:ext cx="90643" cy="257175"/>
              <a:chOff x="4357688" y="2852738"/>
              <a:chExt cx="102393" cy="290512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4357688" y="2955131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382556" y="1696667"/>
            <a:ext cx="903287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latinLnBrk="1" hangingPunct="1">
              <a:spcBef>
                <a:spcPts val="600"/>
              </a:spcBef>
              <a:buFont typeface="Wingdings" pitchFamily="2" charset="2"/>
              <a:buChar char="m"/>
            </a:pP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 업 명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2019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지역 중소기업 </a:t>
            </a:r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활용지원 사업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382556" y="2899313"/>
            <a:ext cx="903287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latinLnBrk="1" hangingPunct="1">
              <a:spcBef>
                <a:spcPts val="600"/>
              </a:spcBef>
              <a:buFont typeface="Wingdings" pitchFamily="2" charset="2"/>
              <a:buChar char="m"/>
            </a:pP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사업기간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2019. 5. 21 ~ 12. 20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382556" y="3300195"/>
            <a:ext cx="903287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latinLnBrk="1" hangingPunct="1">
              <a:spcBef>
                <a:spcPts val="600"/>
              </a:spcBef>
              <a:buFont typeface="Wingdings" pitchFamily="2" charset="2"/>
              <a:buChar char="m"/>
            </a:pP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 업 비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432,400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천원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국비 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200,000,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도비 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200,000,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현물 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32,400)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Rectangle 27"/>
          <p:cNvSpPr>
            <a:spLocks noChangeArrowheads="1"/>
          </p:cNvSpPr>
          <p:nvPr/>
        </p:nvSpPr>
        <p:spPr bwMode="auto">
          <a:xfrm>
            <a:off x="382557" y="3701079"/>
            <a:ext cx="8761444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1" latinLnBrk="1" hangingPunct="1">
              <a:spcBef>
                <a:spcPts val="600"/>
              </a:spcBef>
              <a:buFont typeface="Wingdings" pitchFamily="2" charset="2"/>
              <a:buChar char="m"/>
            </a:pP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수요기관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(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충청북도지식산업진흥원 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위탁기관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㈜</a:t>
            </a:r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골든플래닛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㈜</a:t>
            </a:r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미들맨코리아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㈜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SSMI, 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㈜</a:t>
            </a:r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코아아이티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컨소시엄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auto">
          <a:xfrm>
            <a:off x="382556" y="2498431"/>
            <a:ext cx="903287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latinLnBrk="1" hangingPunct="1">
              <a:spcBef>
                <a:spcPts val="600"/>
              </a:spcBef>
              <a:buFont typeface="Wingdings" pitchFamily="2" charset="2"/>
              <a:buChar char="m"/>
            </a:pP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사업내용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활용수요가 있는 충북지역 중소기업에 </a:t>
            </a:r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컨설팅 지원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Rectangle 27"/>
          <p:cNvSpPr>
            <a:spLocks noChangeArrowheads="1"/>
          </p:cNvSpPr>
          <p:nvPr/>
        </p:nvSpPr>
        <p:spPr bwMode="auto">
          <a:xfrm>
            <a:off x="382556" y="2097549"/>
            <a:ext cx="903287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latinLnBrk="1" hangingPunct="1">
              <a:spcBef>
                <a:spcPts val="600"/>
              </a:spcBef>
              <a:buFont typeface="Wingdings" pitchFamily="2" charset="2"/>
              <a:buChar char="m"/>
            </a:pP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사업목적</a:t>
            </a:r>
            <a:r>
              <a:rPr lang="en-US" altLang="ko-KR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400" dirty="0" err="1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빅데이터를</a:t>
            </a:r>
            <a:r>
              <a:rPr lang="ko-KR" altLang="en-US" sz="14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활용하여 경쟁력을 강화하고 새로운 부가가치 창출을 위한 기회 제공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287338" y="5070004"/>
            <a:ext cx="1188000" cy="1188000"/>
          </a:xfrm>
          <a:prstGeom prst="ellipse">
            <a:avLst/>
          </a:prstGeom>
          <a:noFill/>
          <a:ln w="57150">
            <a:solidFill>
              <a:srgbClr val="3F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참여기업</a:t>
            </a:r>
            <a:r>
              <a: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모집</a:t>
            </a:r>
          </a:p>
        </p:txBody>
      </p:sp>
      <p:sp>
        <p:nvSpPr>
          <p:cNvPr id="25" name="타원 24"/>
          <p:cNvSpPr/>
          <p:nvPr/>
        </p:nvSpPr>
        <p:spPr>
          <a:xfrm>
            <a:off x="5508075" y="5082038"/>
            <a:ext cx="1188000" cy="1188000"/>
          </a:xfrm>
          <a:prstGeom prst="ellipse">
            <a:avLst/>
          </a:prstGeom>
          <a:noFill/>
          <a:ln w="57150">
            <a:solidFill>
              <a:srgbClr val="3F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컨설팅 진행</a:t>
            </a:r>
          </a:p>
        </p:txBody>
      </p:sp>
      <p:sp>
        <p:nvSpPr>
          <p:cNvPr id="26" name="타원 25"/>
          <p:cNvSpPr/>
          <p:nvPr/>
        </p:nvSpPr>
        <p:spPr>
          <a:xfrm>
            <a:off x="2005428" y="5061985"/>
            <a:ext cx="1188000" cy="1188000"/>
          </a:xfrm>
          <a:prstGeom prst="ellipse">
            <a:avLst/>
          </a:prstGeom>
          <a:noFill/>
          <a:ln w="57150">
            <a:solidFill>
              <a:srgbClr val="3F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7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매칭데이</a:t>
            </a:r>
            <a:endParaRPr lang="ko-KR" altLang="en-US" sz="14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740773" y="5064658"/>
            <a:ext cx="1188000" cy="1188000"/>
          </a:xfrm>
          <a:prstGeom prst="ellipse">
            <a:avLst/>
          </a:prstGeom>
          <a:noFill/>
          <a:ln w="57150">
            <a:solidFill>
              <a:srgbClr val="3F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7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수요기업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 및 선정</a:t>
            </a:r>
          </a:p>
        </p:txBody>
      </p:sp>
      <p:sp>
        <p:nvSpPr>
          <p:cNvPr id="29" name="타원 28"/>
          <p:cNvSpPr/>
          <p:nvPr/>
        </p:nvSpPr>
        <p:spPr>
          <a:xfrm>
            <a:off x="7228718" y="5067331"/>
            <a:ext cx="1188000" cy="1188000"/>
          </a:xfrm>
          <a:prstGeom prst="ellipse">
            <a:avLst/>
          </a:prstGeom>
          <a:noFill/>
          <a:ln w="57150">
            <a:solidFill>
              <a:srgbClr val="3F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컨설팅</a:t>
            </a:r>
            <a:endParaRPr lang="en-US" altLang="ko-KR" sz="14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보고서 제출</a:t>
            </a:r>
          </a:p>
        </p:txBody>
      </p:sp>
      <p:sp>
        <p:nvSpPr>
          <p:cNvPr id="30" name="타원 29"/>
          <p:cNvSpPr/>
          <p:nvPr/>
        </p:nvSpPr>
        <p:spPr>
          <a:xfrm>
            <a:off x="8964063" y="5072675"/>
            <a:ext cx="1188000" cy="1188000"/>
          </a:xfrm>
          <a:prstGeom prst="ellipse">
            <a:avLst/>
          </a:prstGeom>
          <a:noFill/>
          <a:ln w="57150">
            <a:solidFill>
              <a:srgbClr val="FBD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우수사례</a:t>
            </a:r>
            <a:endParaRPr lang="en-US" altLang="ko-KR" sz="14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선정평가</a:t>
            </a:r>
          </a:p>
        </p:txBody>
      </p:sp>
      <p:sp>
        <p:nvSpPr>
          <p:cNvPr id="7" name="이등변 삼각형 6"/>
          <p:cNvSpPr/>
          <p:nvPr/>
        </p:nvSpPr>
        <p:spPr>
          <a:xfrm rot="5400000">
            <a:off x="1558510" y="5562322"/>
            <a:ext cx="381000" cy="19801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779247" y="5585048"/>
            <a:ext cx="381000" cy="19801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3276600" y="5562322"/>
            <a:ext cx="381000" cy="19801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3" name="이등변 삼각형 32"/>
          <p:cNvSpPr/>
          <p:nvPr/>
        </p:nvSpPr>
        <p:spPr>
          <a:xfrm rot="5400000">
            <a:off x="5011945" y="5562322"/>
            <a:ext cx="381000" cy="19801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4" name="이등변 삼각형 33"/>
          <p:cNvSpPr/>
          <p:nvPr/>
        </p:nvSpPr>
        <p:spPr>
          <a:xfrm rot="5400000">
            <a:off x="8499890" y="5562322"/>
            <a:ext cx="381000" cy="19801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spc="-7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431" y="6342415"/>
            <a:ext cx="136266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(~7</a:t>
            </a:r>
            <a:r>
              <a:rPr lang="ko-KR" altLang="en-US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월 </a:t>
            </a:r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5</a:t>
            </a:r>
            <a:r>
              <a:rPr lang="ko-KR" altLang="en-US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</a:t>
            </a:r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sz="1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20743" y="6365141"/>
            <a:ext cx="136266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(~11</a:t>
            </a:r>
            <a:r>
              <a:rPr lang="ko-KR" altLang="en-US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월 </a:t>
            </a:r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15</a:t>
            </a:r>
            <a:r>
              <a:rPr lang="ko-KR" altLang="en-US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</a:t>
            </a:r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sz="1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18096" y="6342415"/>
            <a:ext cx="136266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(7</a:t>
            </a:r>
            <a:r>
              <a:rPr lang="ko-KR" altLang="en-US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월 </a:t>
            </a:r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11</a:t>
            </a:r>
            <a:r>
              <a:rPr lang="ko-KR" altLang="en-US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</a:t>
            </a:r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sz="1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53441" y="6342415"/>
            <a:ext cx="136266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(7</a:t>
            </a:r>
            <a:r>
              <a:rPr lang="ko-KR" altLang="en-US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월 </a:t>
            </a:r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16</a:t>
            </a:r>
            <a:r>
              <a:rPr lang="ko-KR" altLang="en-US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</a:t>
            </a:r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sz="1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41386" y="6342415"/>
            <a:ext cx="136266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(11</a:t>
            </a:r>
            <a:r>
              <a:rPr lang="ko-KR" altLang="en-US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월 </a:t>
            </a:r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18</a:t>
            </a:r>
            <a:r>
              <a:rPr lang="ko-KR" altLang="en-US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</a:t>
            </a:r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sz="1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76731" y="6342415"/>
            <a:ext cx="136266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(</a:t>
            </a:r>
            <a:r>
              <a:rPr lang="ko-KR" altLang="en-US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오늘</a:t>
            </a:r>
            <a:r>
              <a:rPr lang="en-US" altLang="ko-KR" sz="12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</a:t>
            </a:r>
            <a:endParaRPr lang="ko-KR" altLang="en-US" sz="1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13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수요 중소기업 업종별 현황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1000" dirty="0" err="1" smtClean="0"/>
              <a:t>수요기업</a:t>
            </a:r>
            <a:endParaRPr lang="ko-KR" altLang="en-US" sz="1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en-US" altLang="ko-KR" smtClean="0"/>
              <a:pPr/>
              <a:t>6</a:t>
            </a:fld>
            <a:endParaRPr 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D08FA5E-1932-49A9-880F-182DBDD24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078718"/>
              </p:ext>
            </p:extLst>
          </p:nvPr>
        </p:nvGraphicFramePr>
        <p:xfrm>
          <a:off x="454058" y="1727456"/>
          <a:ext cx="9708769" cy="5444870"/>
        </p:xfrm>
        <a:graphic>
          <a:graphicData uri="http://schemas.openxmlformats.org/drawingml/2006/table">
            <a:tbl>
              <a:tblPr/>
              <a:tblGrid>
                <a:gridCol w="1248676">
                  <a:extLst>
                    <a:ext uri="{9D8B030D-6E8A-4147-A177-3AD203B41FA5}">
                      <a16:colId xmlns:a16="http://schemas.microsoft.com/office/drawing/2014/main" val="4152680130"/>
                    </a:ext>
                  </a:extLst>
                </a:gridCol>
                <a:gridCol w="2729779">
                  <a:extLst>
                    <a:ext uri="{9D8B030D-6E8A-4147-A177-3AD203B41FA5}">
                      <a16:colId xmlns:a16="http://schemas.microsoft.com/office/drawing/2014/main" val="2345337780"/>
                    </a:ext>
                  </a:extLst>
                </a:gridCol>
                <a:gridCol w="2767153">
                  <a:extLst>
                    <a:ext uri="{9D8B030D-6E8A-4147-A177-3AD203B41FA5}">
                      <a16:colId xmlns:a16="http://schemas.microsoft.com/office/drawing/2014/main" val="4275012792"/>
                    </a:ext>
                  </a:extLst>
                </a:gridCol>
                <a:gridCol w="2963161">
                  <a:extLst>
                    <a:ext uri="{9D8B030D-6E8A-4147-A177-3AD203B41FA5}">
                      <a16:colId xmlns:a16="http://schemas.microsoft.com/office/drawing/2014/main" val="3183807306"/>
                    </a:ext>
                  </a:extLst>
                </a:gridCol>
              </a:tblGrid>
              <a:tr h="676862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가치사슬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업종</a:t>
                      </a: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제품</a:t>
                      </a:r>
                      <a:r>
                        <a:rPr lang="en-US" altLang="ko-KR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서비스 기획</a:t>
                      </a:r>
                      <a:endParaRPr lang="en-US" altLang="ko-KR" sz="1200" b="0" kern="0" spc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(6)</a:t>
                      </a:r>
                      <a:endParaRPr lang="ko-KR" altLang="en-US" sz="1200" b="0" kern="0" spc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개발</a:t>
                      </a:r>
                      <a:r>
                        <a:rPr lang="en-US" altLang="ko-KR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생산</a:t>
                      </a:r>
                      <a:r>
                        <a:rPr lang="en-US" altLang="ko-KR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품질</a:t>
                      </a:r>
                      <a:r>
                        <a:rPr lang="en-US" altLang="ko-KR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운영</a:t>
                      </a:r>
                      <a:endParaRPr lang="en-US" altLang="ko-KR" sz="1200" b="0" kern="0" spc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(4)</a:t>
                      </a:r>
                      <a:endParaRPr lang="ko-KR" altLang="en-US" sz="1200" b="0" kern="0" spc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마케팅</a:t>
                      </a:r>
                      <a:endParaRPr lang="en-US" altLang="ko-KR" sz="1200" b="0" kern="0" spc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(10)</a:t>
                      </a:r>
                      <a:endParaRPr lang="ko-KR" altLang="en-US" sz="1200" b="0" kern="0" spc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536737"/>
                  </a:ext>
                </a:extLst>
              </a:tr>
              <a:tr h="15893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제조업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(10)</a:t>
                      </a:r>
                      <a:endParaRPr lang="ko-KR" altLang="en-US" sz="1200" b="0" kern="0" spc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3D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피아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영유아용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POTTY 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개발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342900" indent="-34290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대창이엔지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/>
                      </a:r>
                      <a:b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</a:br>
                      <a:r>
                        <a:rPr lang="en-US" altLang="ko-KR" sz="1200" b="0" kern="1200" spc="-8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-8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교량 받침 및 신축이음장치 설계 및 제조</a:t>
                      </a:r>
                      <a:r>
                        <a:rPr lang="en-US" altLang="ko-KR" sz="1200" b="0" kern="1200" spc="-8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-80" baseline="0" dirty="0" smtClean="0"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더블유스코프코리아</a:t>
                      </a: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플라스틱필름 제조</a:t>
                      </a: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baseline="0" dirty="0" smtClean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덕수산업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포장용 종이상자 제조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dirty="0" smtClean="0"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에이티에스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자동차부품</a:t>
                      </a:r>
                      <a:r>
                        <a:rPr lang="ko-KR" altLang="en-US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생산</a:t>
                      </a: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조립</a:t>
                      </a: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제조</a:t>
                      </a: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dirty="0" smtClean="0"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네오세미텍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/>
                      </a:r>
                      <a:b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</a:b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반도체관련 자동화 장비 개발 및 납품</a:t>
                      </a: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baseline="0" dirty="0" smtClean="0"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다이아덴트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치과용 기기 제조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dirty="0" smtClean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젠한국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생활식기류</a:t>
                      </a: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제조</a:t>
                      </a: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및 판매</a:t>
                      </a: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dirty="0" smtClean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한국펄프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화장실 화장지 전문제조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dirty="0" smtClean="0"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동신폴리켐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플라스틱 시트 및 판 제조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dirty="0" smtClean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09077"/>
                  </a:ext>
                </a:extLst>
              </a:tr>
              <a:tr h="15893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서비스업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(2)</a:t>
                      </a:r>
                      <a:endParaRPr lang="ko-KR" altLang="en-US" sz="1200" b="0" kern="0" spc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1007943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인포빌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(SW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자문 개발 및 공급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b="0" kern="0" spc="0" baseline="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07943" rtl="0" eaLnBrk="1" fontAlgn="base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더원피엠에스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서적 및 잡지류 소매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dirty="0" smtClean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879225"/>
                  </a:ext>
                </a:extLst>
              </a:tr>
              <a:tr h="15893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</a:t>
                      </a:r>
                      <a:r>
                        <a:rPr lang="en-US" altLang="ko-KR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오프라인</a:t>
                      </a:r>
                      <a:r>
                        <a:rPr lang="en-US" altLang="ko-KR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/>
                      </a:r>
                      <a:br>
                        <a:rPr lang="en-US" altLang="ko-KR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</a:b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유통업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(8)</a:t>
                      </a:r>
                      <a:endParaRPr lang="ko-KR" altLang="en-US" sz="1200" b="0" kern="0" spc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바이오폴리텍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/>
                      </a:r>
                      <a:b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</a:b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콜라겐 식품 및 화장품 제조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판매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태웅식품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건강기능식품 제조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판매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한국생명과학연구소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/>
                      </a:r>
                      <a:b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</a:b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천연물질 기능성화장품 제조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판매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dirty="0" smtClean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b="0" kern="0" spc="0" baseline="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사임당화장품</a:t>
                      </a:r>
                      <a:r>
                        <a:rPr lang="en-US" altLang="ko-KR" sz="1200" b="0" kern="1200" spc="-6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-6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화장품 원료</a:t>
                      </a:r>
                      <a:r>
                        <a:rPr lang="en-US" altLang="ko-KR" sz="1200" b="0" kern="1200" spc="-6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200" b="0" kern="1200" spc="-6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제형 개발 및 판매</a:t>
                      </a:r>
                      <a:r>
                        <a:rPr lang="en-US" altLang="ko-KR" sz="1200" b="0" kern="1200" spc="-6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-60" baseline="0" dirty="0" smtClean="0"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미스플러스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입욕제</a:t>
                      </a: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전문 제조</a:t>
                      </a:r>
                      <a:r>
                        <a:rPr lang="ko-KR" altLang="en-US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및 </a:t>
                      </a: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OEM</a:t>
                      </a:r>
                      <a:r>
                        <a:rPr lang="ko-KR" altLang="en-US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수출</a:t>
                      </a: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dirty="0" smtClean="0"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내몸애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반려동물 영양제 제조 및 판매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dirty="0" smtClean="0"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정우통상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식품첨가물</a:t>
                      </a:r>
                      <a:r>
                        <a:rPr lang="ko-KR" altLang="en-US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유통</a:t>
                      </a:r>
                      <a:r>
                        <a:rPr lang="en-US" altLang="ko-KR" sz="1200" b="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dirty="0" smtClean="0">
                        <a:solidFill>
                          <a:schemeClr val="tx1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171450" indent="-171450" fontAlgn="base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0" dirty="0" err="1" smtClean="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참옻들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옻을 활용한 건강식품 제조</a:t>
                      </a:r>
                      <a:r>
                        <a:rPr lang="en-US" altLang="ko-KR" sz="1200" b="0" kern="1200" spc="0" dirty="0" smtClean="0">
                          <a:solidFill>
                            <a:schemeClr val="tx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endParaRPr lang="ko-KR" altLang="en-US" sz="1200" b="0" kern="1200" spc="0" dirty="0" smtClean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50491" marR="50491" marT="13959" marB="13959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287068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72448" y="1188676"/>
            <a:ext cx="1431461" cy="349702"/>
            <a:chOff x="398050" y="1163584"/>
            <a:chExt cx="1431461" cy="349702"/>
          </a:xfrm>
        </p:grpSpPr>
        <p:sp>
          <p:nvSpPr>
            <p:cNvPr id="8" name="TextBox 7"/>
            <p:cNvSpPr txBox="1"/>
            <p:nvPr/>
          </p:nvSpPr>
          <p:spPr>
            <a:xfrm>
              <a:off x="540449" y="1163584"/>
              <a:ext cx="1289062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수요기업</a:t>
              </a:r>
              <a:r>
                <a:rPr lang="ko-KR" altLang="en-US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현황</a:t>
              </a:r>
              <a:endParaRPr lang="en-US" altLang="ko-KR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98050" y="1218480"/>
              <a:ext cx="90643" cy="238125"/>
              <a:chOff x="4357688" y="2852738"/>
              <a:chExt cx="102393" cy="268992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357688" y="2933611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648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활용 데이터 현황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1000" dirty="0" smtClean="0"/>
              <a:t>활용</a:t>
            </a:r>
            <a:endParaRPr lang="en-US" altLang="ko-KR" sz="1000" dirty="0" smtClean="0"/>
          </a:p>
          <a:p>
            <a:r>
              <a:rPr lang="ko-KR" altLang="en-US" sz="1000" dirty="0" smtClean="0"/>
              <a:t>데이터</a:t>
            </a:r>
            <a:endParaRPr lang="ko-KR" altLang="en-US" sz="10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59951" y="1190625"/>
            <a:ext cx="2957520" cy="349702"/>
            <a:chOff x="398050" y="1163584"/>
            <a:chExt cx="2957520" cy="349702"/>
          </a:xfrm>
        </p:grpSpPr>
        <p:sp>
          <p:nvSpPr>
            <p:cNvPr id="10" name="TextBox 9"/>
            <p:cNvSpPr txBox="1"/>
            <p:nvPr/>
          </p:nvSpPr>
          <p:spPr>
            <a:xfrm>
              <a:off x="540449" y="1163584"/>
              <a:ext cx="2815121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pc="-7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수요기업</a:t>
              </a:r>
              <a:r>
                <a:rPr lang="ko-KR" altLang="en-US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 분석 활용 데이터 현황</a:t>
              </a:r>
              <a:endParaRPr lang="en-US" altLang="ko-KR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98050" y="1218474"/>
              <a:ext cx="90643" cy="257175"/>
              <a:chOff x="4357688" y="2852738"/>
              <a:chExt cx="102393" cy="29051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357688" y="2955131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en-US" altLang="ko-KR" smtClean="0"/>
              <a:pPr/>
              <a:t>7</a:t>
            </a:fld>
            <a:endParaRPr 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B7BBB5-74A3-40A8-98BC-5D39B4DA9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330915"/>
              </p:ext>
            </p:extLst>
          </p:nvPr>
        </p:nvGraphicFramePr>
        <p:xfrm>
          <a:off x="524349" y="2396945"/>
          <a:ext cx="1103867" cy="41090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3867">
                  <a:extLst>
                    <a:ext uri="{9D8B030D-6E8A-4147-A177-3AD203B41FA5}">
                      <a16:colId xmlns:a16="http://schemas.microsoft.com/office/drawing/2014/main" val="3656594552"/>
                    </a:ext>
                  </a:extLst>
                </a:gridCol>
              </a:tblGrid>
              <a:tr h="1027263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847557"/>
                  </a:ext>
                </a:extLst>
              </a:tr>
              <a:tr h="1027263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altLang="ko-KR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차 자료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606236"/>
                  </a:ext>
                </a:extLst>
              </a:tr>
              <a:tr h="1027263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내부 데이터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616475"/>
                  </a:ext>
                </a:extLst>
              </a:tr>
              <a:tr h="1027263"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공공 데이터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846107"/>
                  </a:ext>
                </a:extLst>
              </a:tr>
            </a:tbl>
          </a:graphicData>
        </a:graphic>
      </p:graphicFrame>
      <p:sp>
        <p:nvSpPr>
          <p:cNvPr id="12" name="모서리가 둥근 직사각형 39">
            <a:extLst>
              <a:ext uri="{FF2B5EF4-FFF2-40B4-BE49-F238E27FC236}">
                <a16:creationId xmlns:a16="http://schemas.microsoft.com/office/drawing/2014/main" id="{1D4D49DD-30BB-4274-97BF-0992CAD4E3B0}"/>
              </a:ext>
            </a:extLst>
          </p:cNvPr>
          <p:cNvSpPr/>
          <p:nvPr/>
        </p:nvSpPr>
        <p:spPr>
          <a:xfrm rot="10800000" flipV="1">
            <a:off x="436151" y="1991911"/>
            <a:ext cx="2948376" cy="3210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45713" rIns="108000" bIns="45713" rtlCol="0" anchor="ctr"/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수요기업 전체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BEA84F-DDCD-4D1C-925A-2293B38322A3}"/>
              </a:ext>
            </a:extLst>
          </p:cNvPr>
          <p:cNvGrpSpPr/>
          <p:nvPr/>
        </p:nvGrpSpPr>
        <p:grpSpPr>
          <a:xfrm>
            <a:off x="1452946" y="2815830"/>
            <a:ext cx="175270" cy="175270"/>
            <a:chOff x="4987499" y="1538034"/>
            <a:chExt cx="304796" cy="304796"/>
          </a:xfrm>
        </p:grpSpPr>
        <p:sp>
          <p:nvSpPr>
            <p:cNvPr id="14" name="모서리가 둥근 직사각형 94">
              <a:extLst>
                <a:ext uri="{FF2B5EF4-FFF2-40B4-BE49-F238E27FC236}">
                  <a16:creationId xmlns:a16="http://schemas.microsoft.com/office/drawing/2014/main" id="{DA353EB0-248F-4FE4-8A9C-57F70B0425CD}"/>
                </a:ext>
              </a:extLst>
            </p:cNvPr>
            <p:cNvSpPr/>
            <p:nvPr/>
          </p:nvSpPr>
          <p:spPr>
            <a:xfrm>
              <a:off x="4987499" y="1538034"/>
              <a:ext cx="304796" cy="30479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6641D49-0128-4B04-9F6D-A2465D336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223" y="1593697"/>
              <a:ext cx="125927" cy="193470"/>
            </a:xfrm>
            <a:custGeom>
              <a:avLst/>
              <a:gdLst>
                <a:gd name="T0" fmla="*/ 464 w 2068"/>
                <a:gd name="T1" fmla="*/ 3 h 3513"/>
                <a:gd name="T2" fmla="*/ 532 w 2068"/>
                <a:gd name="T3" fmla="*/ 22 h 3513"/>
                <a:gd name="T4" fmla="*/ 591 w 2068"/>
                <a:gd name="T5" fmla="*/ 61 h 3513"/>
                <a:gd name="T6" fmla="*/ 1990 w 2068"/>
                <a:gd name="T7" fmla="*/ 1554 h 3513"/>
                <a:gd name="T8" fmla="*/ 2033 w 2068"/>
                <a:gd name="T9" fmla="*/ 1613 h 3513"/>
                <a:gd name="T10" fmla="*/ 2060 w 2068"/>
                <a:gd name="T11" fmla="*/ 1681 h 3513"/>
                <a:gd name="T12" fmla="*/ 2068 w 2068"/>
                <a:gd name="T13" fmla="*/ 1757 h 3513"/>
                <a:gd name="T14" fmla="*/ 2060 w 2068"/>
                <a:gd name="T15" fmla="*/ 1832 h 3513"/>
                <a:gd name="T16" fmla="*/ 2033 w 2068"/>
                <a:gd name="T17" fmla="*/ 1900 h 3513"/>
                <a:gd name="T18" fmla="*/ 1990 w 2068"/>
                <a:gd name="T19" fmla="*/ 1962 h 3513"/>
                <a:gd name="T20" fmla="*/ 590 w 2068"/>
                <a:gd name="T21" fmla="*/ 3455 h 3513"/>
                <a:gd name="T22" fmla="*/ 531 w 2068"/>
                <a:gd name="T23" fmla="*/ 3493 h 3513"/>
                <a:gd name="T24" fmla="*/ 464 w 2068"/>
                <a:gd name="T25" fmla="*/ 3511 h 3513"/>
                <a:gd name="T26" fmla="*/ 391 w 2068"/>
                <a:gd name="T27" fmla="*/ 3511 h 3513"/>
                <a:gd name="T28" fmla="*/ 324 w 2068"/>
                <a:gd name="T29" fmla="*/ 3493 h 3513"/>
                <a:gd name="T30" fmla="*/ 264 w 2068"/>
                <a:gd name="T31" fmla="*/ 3455 h 3513"/>
                <a:gd name="T32" fmla="*/ 78 w 2068"/>
                <a:gd name="T33" fmla="*/ 3261 h 3513"/>
                <a:gd name="T34" fmla="*/ 34 w 2068"/>
                <a:gd name="T35" fmla="*/ 3199 h 3513"/>
                <a:gd name="T36" fmla="*/ 8 w 2068"/>
                <a:gd name="T37" fmla="*/ 3130 h 3513"/>
                <a:gd name="T38" fmla="*/ 0 w 2068"/>
                <a:gd name="T39" fmla="*/ 3056 h 3513"/>
                <a:gd name="T40" fmla="*/ 8 w 2068"/>
                <a:gd name="T41" fmla="*/ 2980 h 3513"/>
                <a:gd name="T42" fmla="*/ 34 w 2068"/>
                <a:gd name="T43" fmla="*/ 2912 h 3513"/>
                <a:gd name="T44" fmla="*/ 78 w 2068"/>
                <a:gd name="T45" fmla="*/ 2853 h 3513"/>
                <a:gd name="T46" fmla="*/ 78 w 2068"/>
                <a:gd name="T47" fmla="*/ 663 h 3513"/>
                <a:gd name="T48" fmla="*/ 34 w 2068"/>
                <a:gd name="T49" fmla="*/ 601 h 3513"/>
                <a:gd name="T50" fmla="*/ 8 w 2068"/>
                <a:gd name="T51" fmla="*/ 533 h 3513"/>
                <a:gd name="T52" fmla="*/ 0 w 2068"/>
                <a:gd name="T53" fmla="*/ 458 h 3513"/>
                <a:gd name="T54" fmla="*/ 8 w 2068"/>
                <a:gd name="T55" fmla="*/ 382 h 3513"/>
                <a:gd name="T56" fmla="*/ 34 w 2068"/>
                <a:gd name="T57" fmla="*/ 315 h 3513"/>
                <a:gd name="T58" fmla="*/ 78 w 2068"/>
                <a:gd name="T59" fmla="*/ 255 h 3513"/>
                <a:gd name="T60" fmla="*/ 264 w 2068"/>
                <a:gd name="T61" fmla="*/ 61 h 3513"/>
                <a:gd name="T62" fmla="*/ 323 w 2068"/>
                <a:gd name="T63" fmla="*/ 22 h 3513"/>
                <a:gd name="T64" fmla="*/ 390 w 2068"/>
                <a:gd name="T65" fmla="*/ 3 h 3513"/>
                <a:gd name="T66" fmla="*/ 428 w 2068"/>
                <a:gd name="T67" fmla="*/ 0 h 3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8" h="3513">
                  <a:moveTo>
                    <a:pt x="428" y="0"/>
                  </a:moveTo>
                  <a:lnTo>
                    <a:pt x="464" y="3"/>
                  </a:lnTo>
                  <a:lnTo>
                    <a:pt x="499" y="10"/>
                  </a:lnTo>
                  <a:lnTo>
                    <a:pt x="532" y="22"/>
                  </a:lnTo>
                  <a:lnTo>
                    <a:pt x="562" y="39"/>
                  </a:lnTo>
                  <a:lnTo>
                    <a:pt x="591" y="61"/>
                  </a:lnTo>
                  <a:lnTo>
                    <a:pt x="617" y="86"/>
                  </a:lnTo>
                  <a:lnTo>
                    <a:pt x="1990" y="1554"/>
                  </a:lnTo>
                  <a:lnTo>
                    <a:pt x="2014" y="1583"/>
                  </a:lnTo>
                  <a:lnTo>
                    <a:pt x="2033" y="1613"/>
                  </a:lnTo>
                  <a:lnTo>
                    <a:pt x="2049" y="1647"/>
                  </a:lnTo>
                  <a:lnTo>
                    <a:pt x="2060" y="1681"/>
                  </a:lnTo>
                  <a:lnTo>
                    <a:pt x="2066" y="1718"/>
                  </a:lnTo>
                  <a:lnTo>
                    <a:pt x="2068" y="1757"/>
                  </a:lnTo>
                  <a:lnTo>
                    <a:pt x="2066" y="1796"/>
                  </a:lnTo>
                  <a:lnTo>
                    <a:pt x="2060" y="1832"/>
                  </a:lnTo>
                  <a:lnTo>
                    <a:pt x="2049" y="1867"/>
                  </a:lnTo>
                  <a:lnTo>
                    <a:pt x="2033" y="1900"/>
                  </a:lnTo>
                  <a:lnTo>
                    <a:pt x="2014" y="1932"/>
                  </a:lnTo>
                  <a:lnTo>
                    <a:pt x="1990" y="1962"/>
                  </a:lnTo>
                  <a:lnTo>
                    <a:pt x="617" y="3430"/>
                  </a:lnTo>
                  <a:lnTo>
                    <a:pt x="590" y="3455"/>
                  </a:lnTo>
                  <a:lnTo>
                    <a:pt x="561" y="3477"/>
                  </a:lnTo>
                  <a:lnTo>
                    <a:pt x="531" y="3493"/>
                  </a:lnTo>
                  <a:lnTo>
                    <a:pt x="498" y="3504"/>
                  </a:lnTo>
                  <a:lnTo>
                    <a:pt x="464" y="3511"/>
                  </a:lnTo>
                  <a:lnTo>
                    <a:pt x="428" y="3513"/>
                  </a:lnTo>
                  <a:lnTo>
                    <a:pt x="391" y="3511"/>
                  </a:lnTo>
                  <a:lnTo>
                    <a:pt x="357" y="3504"/>
                  </a:lnTo>
                  <a:lnTo>
                    <a:pt x="324" y="3493"/>
                  </a:lnTo>
                  <a:lnTo>
                    <a:pt x="294" y="3477"/>
                  </a:lnTo>
                  <a:lnTo>
                    <a:pt x="264" y="3455"/>
                  </a:lnTo>
                  <a:lnTo>
                    <a:pt x="238" y="3430"/>
                  </a:lnTo>
                  <a:lnTo>
                    <a:pt x="78" y="3261"/>
                  </a:lnTo>
                  <a:lnTo>
                    <a:pt x="53" y="3231"/>
                  </a:lnTo>
                  <a:lnTo>
                    <a:pt x="34" y="3199"/>
                  </a:lnTo>
                  <a:lnTo>
                    <a:pt x="19" y="3166"/>
                  </a:lnTo>
                  <a:lnTo>
                    <a:pt x="8" y="3130"/>
                  </a:lnTo>
                  <a:lnTo>
                    <a:pt x="2" y="3093"/>
                  </a:lnTo>
                  <a:lnTo>
                    <a:pt x="0" y="3056"/>
                  </a:lnTo>
                  <a:lnTo>
                    <a:pt x="2" y="3017"/>
                  </a:lnTo>
                  <a:lnTo>
                    <a:pt x="8" y="2980"/>
                  </a:lnTo>
                  <a:lnTo>
                    <a:pt x="19" y="2946"/>
                  </a:lnTo>
                  <a:lnTo>
                    <a:pt x="34" y="2912"/>
                  </a:lnTo>
                  <a:lnTo>
                    <a:pt x="53" y="2882"/>
                  </a:lnTo>
                  <a:lnTo>
                    <a:pt x="78" y="2853"/>
                  </a:lnTo>
                  <a:lnTo>
                    <a:pt x="1101" y="1757"/>
                  </a:lnTo>
                  <a:lnTo>
                    <a:pt x="78" y="663"/>
                  </a:lnTo>
                  <a:lnTo>
                    <a:pt x="53" y="634"/>
                  </a:lnTo>
                  <a:lnTo>
                    <a:pt x="34" y="601"/>
                  </a:lnTo>
                  <a:lnTo>
                    <a:pt x="19" y="568"/>
                  </a:lnTo>
                  <a:lnTo>
                    <a:pt x="8" y="533"/>
                  </a:lnTo>
                  <a:lnTo>
                    <a:pt x="2" y="497"/>
                  </a:lnTo>
                  <a:lnTo>
                    <a:pt x="0" y="458"/>
                  </a:lnTo>
                  <a:lnTo>
                    <a:pt x="2" y="419"/>
                  </a:lnTo>
                  <a:lnTo>
                    <a:pt x="8" y="382"/>
                  </a:lnTo>
                  <a:lnTo>
                    <a:pt x="19" y="348"/>
                  </a:lnTo>
                  <a:lnTo>
                    <a:pt x="34" y="315"/>
                  </a:lnTo>
                  <a:lnTo>
                    <a:pt x="53" y="284"/>
                  </a:lnTo>
                  <a:lnTo>
                    <a:pt x="78" y="255"/>
                  </a:lnTo>
                  <a:lnTo>
                    <a:pt x="238" y="86"/>
                  </a:lnTo>
                  <a:lnTo>
                    <a:pt x="264" y="61"/>
                  </a:lnTo>
                  <a:lnTo>
                    <a:pt x="293" y="39"/>
                  </a:lnTo>
                  <a:lnTo>
                    <a:pt x="323" y="22"/>
                  </a:lnTo>
                  <a:lnTo>
                    <a:pt x="356" y="10"/>
                  </a:lnTo>
                  <a:lnTo>
                    <a:pt x="390" y="3"/>
                  </a:lnTo>
                  <a:lnTo>
                    <a:pt x="428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66CF6911-4121-4574-9BB3-18EED6E33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57745"/>
              </p:ext>
            </p:extLst>
          </p:nvPr>
        </p:nvGraphicFramePr>
        <p:xfrm>
          <a:off x="1742712" y="2268137"/>
          <a:ext cx="1641815" cy="4237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D9966B-1859-4F8D-867F-C685F782968D}"/>
              </a:ext>
            </a:extLst>
          </p:cNvPr>
          <p:cNvGrpSpPr/>
          <p:nvPr/>
        </p:nvGrpSpPr>
        <p:grpSpPr>
          <a:xfrm>
            <a:off x="1461162" y="3806139"/>
            <a:ext cx="175270" cy="175270"/>
            <a:chOff x="4987499" y="1538034"/>
            <a:chExt cx="304796" cy="304796"/>
          </a:xfrm>
        </p:grpSpPr>
        <p:sp>
          <p:nvSpPr>
            <p:cNvPr id="18" name="모서리가 둥근 직사각형 94">
              <a:extLst>
                <a:ext uri="{FF2B5EF4-FFF2-40B4-BE49-F238E27FC236}">
                  <a16:creationId xmlns:a16="http://schemas.microsoft.com/office/drawing/2014/main" id="{A2D04211-BD03-46C4-A1E5-CD5F78624690}"/>
                </a:ext>
              </a:extLst>
            </p:cNvPr>
            <p:cNvSpPr/>
            <p:nvPr/>
          </p:nvSpPr>
          <p:spPr>
            <a:xfrm>
              <a:off x="4987499" y="1538034"/>
              <a:ext cx="304796" cy="30479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7920E9E-584F-4205-A3E1-21C7AA97C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223" y="1593697"/>
              <a:ext cx="125927" cy="193470"/>
            </a:xfrm>
            <a:custGeom>
              <a:avLst/>
              <a:gdLst>
                <a:gd name="T0" fmla="*/ 464 w 2068"/>
                <a:gd name="T1" fmla="*/ 3 h 3513"/>
                <a:gd name="T2" fmla="*/ 532 w 2068"/>
                <a:gd name="T3" fmla="*/ 22 h 3513"/>
                <a:gd name="T4" fmla="*/ 591 w 2068"/>
                <a:gd name="T5" fmla="*/ 61 h 3513"/>
                <a:gd name="T6" fmla="*/ 1990 w 2068"/>
                <a:gd name="T7" fmla="*/ 1554 h 3513"/>
                <a:gd name="T8" fmla="*/ 2033 w 2068"/>
                <a:gd name="T9" fmla="*/ 1613 h 3513"/>
                <a:gd name="T10" fmla="*/ 2060 w 2068"/>
                <a:gd name="T11" fmla="*/ 1681 h 3513"/>
                <a:gd name="T12" fmla="*/ 2068 w 2068"/>
                <a:gd name="T13" fmla="*/ 1757 h 3513"/>
                <a:gd name="T14" fmla="*/ 2060 w 2068"/>
                <a:gd name="T15" fmla="*/ 1832 h 3513"/>
                <a:gd name="T16" fmla="*/ 2033 w 2068"/>
                <a:gd name="T17" fmla="*/ 1900 h 3513"/>
                <a:gd name="T18" fmla="*/ 1990 w 2068"/>
                <a:gd name="T19" fmla="*/ 1962 h 3513"/>
                <a:gd name="T20" fmla="*/ 590 w 2068"/>
                <a:gd name="T21" fmla="*/ 3455 h 3513"/>
                <a:gd name="T22" fmla="*/ 531 w 2068"/>
                <a:gd name="T23" fmla="*/ 3493 h 3513"/>
                <a:gd name="T24" fmla="*/ 464 w 2068"/>
                <a:gd name="T25" fmla="*/ 3511 h 3513"/>
                <a:gd name="T26" fmla="*/ 391 w 2068"/>
                <a:gd name="T27" fmla="*/ 3511 h 3513"/>
                <a:gd name="T28" fmla="*/ 324 w 2068"/>
                <a:gd name="T29" fmla="*/ 3493 h 3513"/>
                <a:gd name="T30" fmla="*/ 264 w 2068"/>
                <a:gd name="T31" fmla="*/ 3455 h 3513"/>
                <a:gd name="T32" fmla="*/ 78 w 2068"/>
                <a:gd name="T33" fmla="*/ 3261 h 3513"/>
                <a:gd name="T34" fmla="*/ 34 w 2068"/>
                <a:gd name="T35" fmla="*/ 3199 h 3513"/>
                <a:gd name="T36" fmla="*/ 8 w 2068"/>
                <a:gd name="T37" fmla="*/ 3130 h 3513"/>
                <a:gd name="T38" fmla="*/ 0 w 2068"/>
                <a:gd name="T39" fmla="*/ 3056 h 3513"/>
                <a:gd name="T40" fmla="*/ 8 w 2068"/>
                <a:gd name="T41" fmla="*/ 2980 h 3513"/>
                <a:gd name="T42" fmla="*/ 34 w 2068"/>
                <a:gd name="T43" fmla="*/ 2912 h 3513"/>
                <a:gd name="T44" fmla="*/ 78 w 2068"/>
                <a:gd name="T45" fmla="*/ 2853 h 3513"/>
                <a:gd name="T46" fmla="*/ 78 w 2068"/>
                <a:gd name="T47" fmla="*/ 663 h 3513"/>
                <a:gd name="T48" fmla="*/ 34 w 2068"/>
                <a:gd name="T49" fmla="*/ 601 h 3513"/>
                <a:gd name="T50" fmla="*/ 8 w 2068"/>
                <a:gd name="T51" fmla="*/ 533 h 3513"/>
                <a:gd name="T52" fmla="*/ 0 w 2068"/>
                <a:gd name="T53" fmla="*/ 458 h 3513"/>
                <a:gd name="T54" fmla="*/ 8 w 2068"/>
                <a:gd name="T55" fmla="*/ 382 h 3513"/>
                <a:gd name="T56" fmla="*/ 34 w 2068"/>
                <a:gd name="T57" fmla="*/ 315 h 3513"/>
                <a:gd name="T58" fmla="*/ 78 w 2068"/>
                <a:gd name="T59" fmla="*/ 255 h 3513"/>
                <a:gd name="T60" fmla="*/ 264 w 2068"/>
                <a:gd name="T61" fmla="*/ 61 h 3513"/>
                <a:gd name="T62" fmla="*/ 323 w 2068"/>
                <a:gd name="T63" fmla="*/ 22 h 3513"/>
                <a:gd name="T64" fmla="*/ 390 w 2068"/>
                <a:gd name="T65" fmla="*/ 3 h 3513"/>
                <a:gd name="T66" fmla="*/ 428 w 2068"/>
                <a:gd name="T67" fmla="*/ 0 h 3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8" h="3513">
                  <a:moveTo>
                    <a:pt x="428" y="0"/>
                  </a:moveTo>
                  <a:lnTo>
                    <a:pt x="464" y="3"/>
                  </a:lnTo>
                  <a:lnTo>
                    <a:pt x="499" y="10"/>
                  </a:lnTo>
                  <a:lnTo>
                    <a:pt x="532" y="22"/>
                  </a:lnTo>
                  <a:lnTo>
                    <a:pt x="562" y="39"/>
                  </a:lnTo>
                  <a:lnTo>
                    <a:pt x="591" y="61"/>
                  </a:lnTo>
                  <a:lnTo>
                    <a:pt x="617" y="86"/>
                  </a:lnTo>
                  <a:lnTo>
                    <a:pt x="1990" y="1554"/>
                  </a:lnTo>
                  <a:lnTo>
                    <a:pt x="2014" y="1583"/>
                  </a:lnTo>
                  <a:lnTo>
                    <a:pt x="2033" y="1613"/>
                  </a:lnTo>
                  <a:lnTo>
                    <a:pt x="2049" y="1647"/>
                  </a:lnTo>
                  <a:lnTo>
                    <a:pt x="2060" y="1681"/>
                  </a:lnTo>
                  <a:lnTo>
                    <a:pt x="2066" y="1718"/>
                  </a:lnTo>
                  <a:lnTo>
                    <a:pt x="2068" y="1757"/>
                  </a:lnTo>
                  <a:lnTo>
                    <a:pt x="2066" y="1796"/>
                  </a:lnTo>
                  <a:lnTo>
                    <a:pt x="2060" y="1832"/>
                  </a:lnTo>
                  <a:lnTo>
                    <a:pt x="2049" y="1867"/>
                  </a:lnTo>
                  <a:lnTo>
                    <a:pt x="2033" y="1900"/>
                  </a:lnTo>
                  <a:lnTo>
                    <a:pt x="2014" y="1932"/>
                  </a:lnTo>
                  <a:lnTo>
                    <a:pt x="1990" y="1962"/>
                  </a:lnTo>
                  <a:lnTo>
                    <a:pt x="617" y="3430"/>
                  </a:lnTo>
                  <a:lnTo>
                    <a:pt x="590" y="3455"/>
                  </a:lnTo>
                  <a:lnTo>
                    <a:pt x="561" y="3477"/>
                  </a:lnTo>
                  <a:lnTo>
                    <a:pt x="531" y="3493"/>
                  </a:lnTo>
                  <a:lnTo>
                    <a:pt x="498" y="3504"/>
                  </a:lnTo>
                  <a:lnTo>
                    <a:pt x="464" y="3511"/>
                  </a:lnTo>
                  <a:lnTo>
                    <a:pt x="428" y="3513"/>
                  </a:lnTo>
                  <a:lnTo>
                    <a:pt x="391" y="3511"/>
                  </a:lnTo>
                  <a:lnTo>
                    <a:pt x="357" y="3504"/>
                  </a:lnTo>
                  <a:lnTo>
                    <a:pt x="324" y="3493"/>
                  </a:lnTo>
                  <a:lnTo>
                    <a:pt x="294" y="3477"/>
                  </a:lnTo>
                  <a:lnTo>
                    <a:pt x="264" y="3455"/>
                  </a:lnTo>
                  <a:lnTo>
                    <a:pt x="238" y="3430"/>
                  </a:lnTo>
                  <a:lnTo>
                    <a:pt x="78" y="3261"/>
                  </a:lnTo>
                  <a:lnTo>
                    <a:pt x="53" y="3231"/>
                  </a:lnTo>
                  <a:lnTo>
                    <a:pt x="34" y="3199"/>
                  </a:lnTo>
                  <a:lnTo>
                    <a:pt x="19" y="3166"/>
                  </a:lnTo>
                  <a:lnTo>
                    <a:pt x="8" y="3130"/>
                  </a:lnTo>
                  <a:lnTo>
                    <a:pt x="2" y="3093"/>
                  </a:lnTo>
                  <a:lnTo>
                    <a:pt x="0" y="3056"/>
                  </a:lnTo>
                  <a:lnTo>
                    <a:pt x="2" y="3017"/>
                  </a:lnTo>
                  <a:lnTo>
                    <a:pt x="8" y="2980"/>
                  </a:lnTo>
                  <a:lnTo>
                    <a:pt x="19" y="2946"/>
                  </a:lnTo>
                  <a:lnTo>
                    <a:pt x="34" y="2912"/>
                  </a:lnTo>
                  <a:lnTo>
                    <a:pt x="53" y="2882"/>
                  </a:lnTo>
                  <a:lnTo>
                    <a:pt x="78" y="2853"/>
                  </a:lnTo>
                  <a:lnTo>
                    <a:pt x="1101" y="1757"/>
                  </a:lnTo>
                  <a:lnTo>
                    <a:pt x="78" y="663"/>
                  </a:lnTo>
                  <a:lnTo>
                    <a:pt x="53" y="634"/>
                  </a:lnTo>
                  <a:lnTo>
                    <a:pt x="34" y="601"/>
                  </a:lnTo>
                  <a:lnTo>
                    <a:pt x="19" y="568"/>
                  </a:lnTo>
                  <a:lnTo>
                    <a:pt x="8" y="533"/>
                  </a:lnTo>
                  <a:lnTo>
                    <a:pt x="2" y="497"/>
                  </a:lnTo>
                  <a:lnTo>
                    <a:pt x="0" y="458"/>
                  </a:lnTo>
                  <a:lnTo>
                    <a:pt x="2" y="419"/>
                  </a:lnTo>
                  <a:lnTo>
                    <a:pt x="8" y="382"/>
                  </a:lnTo>
                  <a:lnTo>
                    <a:pt x="19" y="348"/>
                  </a:lnTo>
                  <a:lnTo>
                    <a:pt x="34" y="315"/>
                  </a:lnTo>
                  <a:lnTo>
                    <a:pt x="53" y="284"/>
                  </a:lnTo>
                  <a:lnTo>
                    <a:pt x="78" y="255"/>
                  </a:lnTo>
                  <a:lnTo>
                    <a:pt x="238" y="86"/>
                  </a:lnTo>
                  <a:lnTo>
                    <a:pt x="264" y="61"/>
                  </a:lnTo>
                  <a:lnTo>
                    <a:pt x="293" y="39"/>
                  </a:lnTo>
                  <a:lnTo>
                    <a:pt x="323" y="22"/>
                  </a:lnTo>
                  <a:lnTo>
                    <a:pt x="356" y="10"/>
                  </a:lnTo>
                  <a:lnTo>
                    <a:pt x="390" y="3"/>
                  </a:lnTo>
                  <a:lnTo>
                    <a:pt x="428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58B7CED-472C-407C-94F6-306FAE92E13A}"/>
              </a:ext>
            </a:extLst>
          </p:cNvPr>
          <p:cNvGrpSpPr/>
          <p:nvPr/>
        </p:nvGrpSpPr>
        <p:grpSpPr>
          <a:xfrm>
            <a:off x="1452946" y="4839526"/>
            <a:ext cx="175270" cy="175270"/>
            <a:chOff x="4987499" y="1538034"/>
            <a:chExt cx="304796" cy="304796"/>
          </a:xfrm>
        </p:grpSpPr>
        <p:sp>
          <p:nvSpPr>
            <p:cNvPr id="24" name="모서리가 둥근 직사각형 94">
              <a:extLst>
                <a:ext uri="{FF2B5EF4-FFF2-40B4-BE49-F238E27FC236}">
                  <a16:creationId xmlns:a16="http://schemas.microsoft.com/office/drawing/2014/main" id="{2C789DD1-578F-495F-9C6B-BA2C8778A764}"/>
                </a:ext>
              </a:extLst>
            </p:cNvPr>
            <p:cNvSpPr/>
            <p:nvPr/>
          </p:nvSpPr>
          <p:spPr>
            <a:xfrm>
              <a:off x="4987499" y="1538034"/>
              <a:ext cx="304796" cy="30479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9B702EF-4248-4FCA-84CC-C6B355416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223" y="1593697"/>
              <a:ext cx="125927" cy="193470"/>
            </a:xfrm>
            <a:custGeom>
              <a:avLst/>
              <a:gdLst>
                <a:gd name="T0" fmla="*/ 464 w 2068"/>
                <a:gd name="T1" fmla="*/ 3 h 3513"/>
                <a:gd name="T2" fmla="*/ 532 w 2068"/>
                <a:gd name="T3" fmla="*/ 22 h 3513"/>
                <a:gd name="T4" fmla="*/ 591 w 2068"/>
                <a:gd name="T5" fmla="*/ 61 h 3513"/>
                <a:gd name="T6" fmla="*/ 1990 w 2068"/>
                <a:gd name="T7" fmla="*/ 1554 h 3513"/>
                <a:gd name="T8" fmla="*/ 2033 w 2068"/>
                <a:gd name="T9" fmla="*/ 1613 h 3513"/>
                <a:gd name="T10" fmla="*/ 2060 w 2068"/>
                <a:gd name="T11" fmla="*/ 1681 h 3513"/>
                <a:gd name="T12" fmla="*/ 2068 w 2068"/>
                <a:gd name="T13" fmla="*/ 1757 h 3513"/>
                <a:gd name="T14" fmla="*/ 2060 w 2068"/>
                <a:gd name="T15" fmla="*/ 1832 h 3513"/>
                <a:gd name="T16" fmla="*/ 2033 w 2068"/>
                <a:gd name="T17" fmla="*/ 1900 h 3513"/>
                <a:gd name="T18" fmla="*/ 1990 w 2068"/>
                <a:gd name="T19" fmla="*/ 1962 h 3513"/>
                <a:gd name="T20" fmla="*/ 590 w 2068"/>
                <a:gd name="T21" fmla="*/ 3455 h 3513"/>
                <a:gd name="T22" fmla="*/ 531 w 2068"/>
                <a:gd name="T23" fmla="*/ 3493 h 3513"/>
                <a:gd name="T24" fmla="*/ 464 w 2068"/>
                <a:gd name="T25" fmla="*/ 3511 h 3513"/>
                <a:gd name="T26" fmla="*/ 391 w 2068"/>
                <a:gd name="T27" fmla="*/ 3511 h 3513"/>
                <a:gd name="T28" fmla="*/ 324 w 2068"/>
                <a:gd name="T29" fmla="*/ 3493 h 3513"/>
                <a:gd name="T30" fmla="*/ 264 w 2068"/>
                <a:gd name="T31" fmla="*/ 3455 h 3513"/>
                <a:gd name="T32" fmla="*/ 78 w 2068"/>
                <a:gd name="T33" fmla="*/ 3261 h 3513"/>
                <a:gd name="T34" fmla="*/ 34 w 2068"/>
                <a:gd name="T35" fmla="*/ 3199 h 3513"/>
                <a:gd name="T36" fmla="*/ 8 w 2068"/>
                <a:gd name="T37" fmla="*/ 3130 h 3513"/>
                <a:gd name="T38" fmla="*/ 0 w 2068"/>
                <a:gd name="T39" fmla="*/ 3056 h 3513"/>
                <a:gd name="T40" fmla="*/ 8 w 2068"/>
                <a:gd name="T41" fmla="*/ 2980 h 3513"/>
                <a:gd name="T42" fmla="*/ 34 w 2068"/>
                <a:gd name="T43" fmla="*/ 2912 h 3513"/>
                <a:gd name="T44" fmla="*/ 78 w 2068"/>
                <a:gd name="T45" fmla="*/ 2853 h 3513"/>
                <a:gd name="T46" fmla="*/ 78 w 2068"/>
                <a:gd name="T47" fmla="*/ 663 h 3513"/>
                <a:gd name="T48" fmla="*/ 34 w 2068"/>
                <a:gd name="T49" fmla="*/ 601 h 3513"/>
                <a:gd name="T50" fmla="*/ 8 w 2068"/>
                <a:gd name="T51" fmla="*/ 533 h 3513"/>
                <a:gd name="T52" fmla="*/ 0 w 2068"/>
                <a:gd name="T53" fmla="*/ 458 h 3513"/>
                <a:gd name="T54" fmla="*/ 8 w 2068"/>
                <a:gd name="T55" fmla="*/ 382 h 3513"/>
                <a:gd name="T56" fmla="*/ 34 w 2068"/>
                <a:gd name="T57" fmla="*/ 315 h 3513"/>
                <a:gd name="T58" fmla="*/ 78 w 2068"/>
                <a:gd name="T59" fmla="*/ 255 h 3513"/>
                <a:gd name="T60" fmla="*/ 264 w 2068"/>
                <a:gd name="T61" fmla="*/ 61 h 3513"/>
                <a:gd name="T62" fmla="*/ 323 w 2068"/>
                <a:gd name="T63" fmla="*/ 22 h 3513"/>
                <a:gd name="T64" fmla="*/ 390 w 2068"/>
                <a:gd name="T65" fmla="*/ 3 h 3513"/>
                <a:gd name="T66" fmla="*/ 428 w 2068"/>
                <a:gd name="T67" fmla="*/ 0 h 3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8" h="3513">
                  <a:moveTo>
                    <a:pt x="428" y="0"/>
                  </a:moveTo>
                  <a:lnTo>
                    <a:pt x="464" y="3"/>
                  </a:lnTo>
                  <a:lnTo>
                    <a:pt x="499" y="10"/>
                  </a:lnTo>
                  <a:lnTo>
                    <a:pt x="532" y="22"/>
                  </a:lnTo>
                  <a:lnTo>
                    <a:pt x="562" y="39"/>
                  </a:lnTo>
                  <a:lnTo>
                    <a:pt x="591" y="61"/>
                  </a:lnTo>
                  <a:lnTo>
                    <a:pt x="617" y="86"/>
                  </a:lnTo>
                  <a:lnTo>
                    <a:pt x="1990" y="1554"/>
                  </a:lnTo>
                  <a:lnTo>
                    <a:pt x="2014" y="1583"/>
                  </a:lnTo>
                  <a:lnTo>
                    <a:pt x="2033" y="1613"/>
                  </a:lnTo>
                  <a:lnTo>
                    <a:pt x="2049" y="1647"/>
                  </a:lnTo>
                  <a:lnTo>
                    <a:pt x="2060" y="1681"/>
                  </a:lnTo>
                  <a:lnTo>
                    <a:pt x="2066" y="1718"/>
                  </a:lnTo>
                  <a:lnTo>
                    <a:pt x="2068" y="1757"/>
                  </a:lnTo>
                  <a:lnTo>
                    <a:pt x="2066" y="1796"/>
                  </a:lnTo>
                  <a:lnTo>
                    <a:pt x="2060" y="1832"/>
                  </a:lnTo>
                  <a:lnTo>
                    <a:pt x="2049" y="1867"/>
                  </a:lnTo>
                  <a:lnTo>
                    <a:pt x="2033" y="1900"/>
                  </a:lnTo>
                  <a:lnTo>
                    <a:pt x="2014" y="1932"/>
                  </a:lnTo>
                  <a:lnTo>
                    <a:pt x="1990" y="1962"/>
                  </a:lnTo>
                  <a:lnTo>
                    <a:pt x="617" y="3430"/>
                  </a:lnTo>
                  <a:lnTo>
                    <a:pt x="590" y="3455"/>
                  </a:lnTo>
                  <a:lnTo>
                    <a:pt x="561" y="3477"/>
                  </a:lnTo>
                  <a:lnTo>
                    <a:pt x="531" y="3493"/>
                  </a:lnTo>
                  <a:lnTo>
                    <a:pt x="498" y="3504"/>
                  </a:lnTo>
                  <a:lnTo>
                    <a:pt x="464" y="3511"/>
                  </a:lnTo>
                  <a:lnTo>
                    <a:pt x="428" y="3513"/>
                  </a:lnTo>
                  <a:lnTo>
                    <a:pt x="391" y="3511"/>
                  </a:lnTo>
                  <a:lnTo>
                    <a:pt x="357" y="3504"/>
                  </a:lnTo>
                  <a:lnTo>
                    <a:pt x="324" y="3493"/>
                  </a:lnTo>
                  <a:lnTo>
                    <a:pt x="294" y="3477"/>
                  </a:lnTo>
                  <a:lnTo>
                    <a:pt x="264" y="3455"/>
                  </a:lnTo>
                  <a:lnTo>
                    <a:pt x="238" y="3430"/>
                  </a:lnTo>
                  <a:lnTo>
                    <a:pt x="78" y="3261"/>
                  </a:lnTo>
                  <a:lnTo>
                    <a:pt x="53" y="3231"/>
                  </a:lnTo>
                  <a:lnTo>
                    <a:pt x="34" y="3199"/>
                  </a:lnTo>
                  <a:lnTo>
                    <a:pt x="19" y="3166"/>
                  </a:lnTo>
                  <a:lnTo>
                    <a:pt x="8" y="3130"/>
                  </a:lnTo>
                  <a:lnTo>
                    <a:pt x="2" y="3093"/>
                  </a:lnTo>
                  <a:lnTo>
                    <a:pt x="0" y="3056"/>
                  </a:lnTo>
                  <a:lnTo>
                    <a:pt x="2" y="3017"/>
                  </a:lnTo>
                  <a:lnTo>
                    <a:pt x="8" y="2980"/>
                  </a:lnTo>
                  <a:lnTo>
                    <a:pt x="19" y="2946"/>
                  </a:lnTo>
                  <a:lnTo>
                    <a:pt x="34" y="2912"/>
                  </a:lnTo>
                  <a:lnTo>
                    <a:pt x="53" y="2882"/>
                  </a:lnTo>
                  <a:lnTo>
                    <a:pt x="78" y="2853"/>
                  </a:lnTo>
                  <a:lnTo>
                    <a:pt x="1101" y="1757"/>
                  </a:lnTo>
                  <a:lnTo>
                    <a:pt x="78" y="663"/>
                  </a:lnTo>
                  <a:lnTo>
                    <a:pt x="53" y="634"/>
                  </a:lnTo>
                  <a:lnTo>
                    <a:pt x="34" y="601"/>
                  </a:lnTo>
                  <a:lnTo>
                    <a:pt x="19" y="568"/>
                  </a:lnTo>
                  <a:lnTo>
                    <a:pt x="8" y="533"/>
                  </a:lnTo>
                  <a:lnTo>
                    <a:pt x="2" y="497"/>
                  </a:lnTo>
                  <a:lnTo>
                    <a:pt x="0" y="458"/>
                  </a:lnTo>
                  <a:lnTo>
                    <a:pt x="2" y="419"/>
                  </a:lnTo>
                  <a:lnTo>
                    <a:pt x="8" y="382"/>
                  </a:lnTo>
                  <a:lnTo>
                    <a:pt x="19" y="348"/>
                  </a:lnTo>
                  <a:lnTo>
                    <a:pt x="34" y="315"/>
                  </a:lnTo>
                  <a:lnTo>
                    <a:pt x="53" y="284"/>
                  </a:lnTo>
                  <a:lnTo>
                    <a:pt x="78" y="255"/>
                  </a:lnTo>
                  <a:lnTo>
                    <a:pt x="238" y="86"/>
                  </a:lnTo>
                  <a:lnTo>
                    <a:pt x="264" y="61"/>
                  </a:lnTo>
                  <a:lnTo>
                    <a:pt x="293" y="39"/>
                  </a:lnTo>
                  <a:lnTo>
                    <a:pt x="323" y="22"/>
                  </a:lnTo>
                  <a:lnTo>
                    <a:pt x="356" y="10"/>
                  </a:lnTo>
                  <a:lnTo>
                    <a:pt x="390" y="3"/>
                  </a:lnTo>
                  <a:lnTo>
                    <a:pt x="428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8B6CA4-C231-4AF4-A503-2FE10D6CB205}"/>
              </a:ext>
            </a:extLst>
          </p:cNvPr>
          <p:cNvGrpSpPr/>
          <p:nvPr/>
        </p:nvGrpSpPr>
        <p:grpSpPr>
          <a:xfrm>
            <a:off x="1469378" y="5829835"/>
            <a:ext cx="175270" cy="175270"/>
            <a:chOff x="4987499" y="1538034"/>
            <a:chExt cx="304796" cy="304796"/>
          </a:xfrm>
        </p:grpSpPr>
        <p:sp>
          <p:nvSpPr>
            <p:cNvPr id="28" name="모서리가 둥근 직사각형 94">
              <a:extLst>
                <a:ext uri="{FF2B5EF4-FFF2-40B4-BE49-F238E27FC236}">
                  <a16:creationId xmlns:a16="http://schemas.microsoft.com/office/drawing/2014/main" id="{FF682C54-2E9E-41BA-B2F5-5C64CAE9E376}"/>
                </a:ext>
              </a:extLst>
            </p:cNvPr>
            <p:cNvSpPr/>
            <p:nvPr/>
          </p:nvSpPr>
          <p:spPr>
            <a:xfrm>
              <a:off x="4987499" y="1538034"/>
              <a:ext cx="304796" cy="30479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4293270-8F19-4085-A5C9-70277145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223" y="1593697"/>
              <a:ext cx="125927" cy="193470"/>
            </a:xfrm>
            <a:custGeom>
              <a:avLst/>
              <a:gdLst>
                <a:gd name="T0" fmla="*/ 464 w 2068"/>
                <a:gd name="T1" fmla="*/ 3 h 3513"/>
                <a:gd name="T2" fmla="*/ 532 w 2068"/>
                <a:gd name="T3" fmla="*/ 22 h 3513"/>
                <a:gd name="T4" fmla="*/ 591 w 2068"/>
                <a:gd name="T5" fmla="*/ 61 h 3513"/>
                <a:gd name="T6" fmla="*/ 1990 w 2068"/>
                <a:gd name="T7" fmla="*/ 1554 h 3513"/>
                <a:gd name="T8" fmla="*/ 2033 w 2068"/>
                <a:gd name="T9" fmla="*/ 1613 h 3513"/>
                <a:gd name="T10" fmla="*/ 2060 w 2068"/>
                <a:gd name="T11" fmla="*/ 1681 h 3513"/>
                <a:gd name="T12" fmla="*/ 2068 w 2068"/>
                <a:gd name="T13" fmla="*/ 1757 h 3513"/>
                <a:gd name="T14" fmla="*/ 2060 w 2068"/>
                <a:gd name="T15" fmla="*/ 1832 h 3513"/>
                <a:gd name="T16" fmla="*/ 2033 w 2068"/>
                <a:gd name="T17" fmla="*/ 1900 h 3513"/>
                <a:gd name="T18" fmla="*/ 1990 w 2068"/>
                <a:gd name="T19" fmla="*/ 1962 h 3513"/>
                <a:gd name="T20" fmla="*/ 590 w 2068"/>
                <a:gd name="T21" fmla="*/ 3455 h 3513"/>
                <a:gd name="T22" fmla="*/ 531 w 2068"/>
                <a:gd name="T23" fmla="*/ 3493 h 3513"/>
                <a:gd name="T24" fmla="*/ 464 w 2068"/>
                <a:gd name="T25" fmla="*/ 3511 h 3513"/>
                <a:gd name="T26" fmla="*/ 391 w 2068"/>
                <a:gd name="T27" fmla="*/ 3511 h 3513"/>
                <a:gd name="T28" fmla="*/ 324 w 2068"/>
                <a:gd name="T29" fmla="*/ 3493 h 3513"/>
                <a:gd name="T30" fmla="*/ 264 w 2068"/>
                <a:gd name="T31" fmla="*/ 3455 h 3513"/>
                <a:gd name="T32" fmla="*/ 78 w 2068"/>
                <a:gd name="T33" fmla="*/ 3261 h 3513"/>
                <a:gd name="T34" fmla="*/ 34 w 2068"/>
                <a:gd name="T35" fmla="*/ 3199 h 3513"/>
                <a:gd name="T36" fmla="*/ 8 w 2068"/>
                <a:gd name="T37" fmla="*/ 3130 h 3513"/>
                <a:gd name="T38" fmla="*/ 0 w 2068"/>
                <a:gd name="T39" fmla="*/ 3056 h 3513"/>
                <a:gd name="T40" fmla="*/ 8 w 2068"/>
                <a:gd name="T41" fmla="*/ 2980 h 3513"/>
                <a:gd name="T42" fmla="*/ 34 w 2068"/>
                <a:gd name="T43" fmla="*/ 2912 h 3513"/>
                <a:gd name="T44" fmla="*/ 78 w 2068"/>
                <a:gd name="T45" fmla="*/ 2853 h 3513"/>
                <a:gd name="T46" fmla="*/ 78 w 2068"/>
                <a:gd name="T47" fmla="*/ 663 h 3513"/>
                <a:gd name="T48" fmla="*/ 34 w 2068"/>
                <a:gd name="T49" fmla="*/ 601 h 3513"/>
                <a:gd name="T50" fmla="*/ 8 w 2068"/>
                <a:gd name="T51" fmla="*/ 533 h 3513"/>
                <a:gd name="T52" fmla="*/ 0 w 2068"/>
                <a:gd name="T53" fmla="*/ 458 h 3513"/>
                <a:gd name="T54" fmla="*/ 8 w 2068"/>
                <a:gd name="T55" fmla="*/ 382 h 3513"/>
                <a:gd name="T56" fmla="*/ 34 w 2068"/>
                <a:gd name="T57" fmla="*/ 315 h 3513"/>
                <a:gd name="T58" fmla="*/ 78 w 2068"/>
                <a:gd name="T59" fmla="*/ 255 h 3513"/>
                <a:gd name="T60" fmla="*/ 264 w 2068"/>
                <a:gd name="T61" fmla="*/ 61 h 3513"/>
                <a:gd name="T62" fmla="*/ 323 w 2068"/>
                <a:gd name="T63" fmla="*/ 22 h 3513"/>
                <a:gd name="T64" fmla="*/ 390 w 2068"/>
                <a:gd name="T65" fmla="*/ 3 h 3513"/>
                <a:gd name="T66" fmla="*/ 428 w 2068"/>
                <a:gd name="T67" fmla="*/ 0 h 3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8" h="3513">
                  <a:moveTo>
                    <a:pt x="428" y="0"/>
                  </a:moveTo>
                  <a:lnTo>
                    <a:pt x="464" y="3"/>
                  </a:lnTo>
                  <a:lnTo>
                    <a:pt x="499" y="10"/>
                  </a:lnTo>
                  <a:lnTo>
                    <a:pt x="532" y="22"/>
                  </a:lnTo>
                  <a:lnTo>
                    <a:pt x="562" y="39"/>
                  </a:lnTo>
                  <a:lnTo>
                    <a:pt x="591" y="61"/>
                  </a:lnTo>
                  <a:lnTo>
                    <a:pt x="617" y="86"/>
                  </a:lnTo>
                  <a:lnTo>
                    <a:pt x="1990" y="1554"/>
                  </a:lnTo>
                  <a:lnTo>
                    <a:pt x="2014" y="1583"/>
                  </a:lnTo>
                  <a:lnTo>
                    <a:pt x="2033" y="1613"/>
                  </a:lnTo>
                  <a:lnTo>
                    <a:pt x="2049" y="1647"/>
                  </a:lnTo>
                  <a:lnTo>
                    <a:pt x="2060" y="1681"/>
                  </a:lnTo>
                  <a:lnTo>
                    <a:pt x="2066" y="1718"/>
                  </a:lnTo>
                  <a:lnTo>
                    <a:pt x="2068" y="1757"/>
                  </a:lnTo>
                  <a:lnTo>
                    <a:pt x="2066" y="1796"/>
                  </a:lnTo>
                  <a:lnTo>
                    <a:pt x="2060" y="1832"/>
                  </a:lnTo>
                  <a:lnTo>
                    <a:pt x="2049" y="1867"/>
                  </a:lnTo>
                  <a:lnTo>
                    <a:pt x="2033" y="1900"/>
                  </a:lnTo>
                  <a:lnTo>
                    <a:pt x="2014" y="1932"/>
                  </a:lnTo>
                  <a:lnTo>
                    <a:pt x="1990" y="1962"/>
                  </a:lnTo>
                  <a:lnTo>
                    <a:pt x="617" y="3430"/>
                  </a:lnTo>
                  <a:lnTo>
                    <a:pt x="590" y="3455"/>
                  </a:lnTo>
                  <a:lnTo>
                    <a:pt x="561" y="3477"/>
                  </a:lnTo>
                  <a:lnTo>
                    <a:pt x="531" y="3493"/>
                  </a:lnTo>
                  <a:lnTo>
                    <a:pt x="498" y="3504"/>
                  </a:lnTo>
                  <a:lnTo>
                    <a:pt x="464" y="3511"/>
                  </a:lnTo>
                  <a:lnTo>
                    <a:pt x="428" y="3513"/>
                  </a:lnTo>
                  <a:lnTo>
                    <a:pt x="391" y="3511"/>
                  </a:lnTo>
                  <a:lnTo>
                    <a:pt x="357" y="3504"/>
                  </a:lnTo>
                  <a:lnTo>
                    <a:pt x="324" y="3493"/>
                  </a:lnTo>
                  <a:lnTo>
                    <a:pt x="294" y="3477"/>
                  </a:lnTo>
                  <a:lnTo>
                    <a:pt x="264" y="3455"/>
                  </a:lnTo>
                  <a:lnTo>
                    <a:pt x="238" y="3430"/>
                  </a:lnTo>
                  <a:lnTo>
                    <a:pt x="78" y="3261"/>
                  </a:lnTo>
                  <a:lnTo>
                    <a:pt x="53" y="3231"/>
                  </a:lnTo>
                  <a:lnTo>
                    <a:pt x="34" y="3199"/>
                  </a:lnTo>
                  <a:lnTo>
                    <a:pt x="19" y="3166"/>
                  </a:lnTo>
                  <a:lnTo>
                    <a:pt x="8" y="3130"/>
                  </a:lnTo>
                  <a:lnTo>
                    <a:pt x="2" y="3093"/>
                  </a:lnTo>
                  <a:lnTo>
                    <a:pt x="0" y="3056"/>
                  </a:lnTo>
                  <a:lnTo>
                    <a:pt x="2" y="3017"/>
                  </a:lnTo>
                  <a:lnTo>
                    <a:pt x="8" y="2980"/>
                  </a:lnTo>
                  <a:lnTo>
                    <a:pt x="19" y="2946"/>
                  </a:lnTo>
                  <a:lnTo>
                    <a:pt x="34" y="2912"/>
                  </a:lnTo>
                  <a:lnTo>
                    <a:pt x="53" y="2882"/>
                  </a:lnTo>
                  <a:lnTo>
                    <a:pt x="78" y="2853"/>
                  </a:lnTo>
                  <a:lnTo>
                    <a:pt x="1101" y="1757"/>
                  </a:lnTo>
                  <a:lnTo>
                    <a:pt x="78" y="663"/>
                  </a:lnTo>
                  <a:lnTo>
                    <a:pt x="53" y="634"/>
                  </a:lnTo>
                  <a:lnTo>
                    <a:pt x="34" y="601"/>
                  </a:lnTo>
                  <a:lnTo>
                    <a:pt x="19" y="568"/>
                  </a:lnTo>
                  <a:lnTo>
                    <a:pt x="8" y="533"/>
                  </a:lnTo>
                  <a:lnTo>
                    <a:pt x="2" y="497"/>
                  </a:lnTo>
                  <a:lnTo>
                    <a:pt x="0" y="458"/>
                  </a:lnTo>
                  <a:lnTo>
                    <a:pt x="2" y="419"/>
                  </a:lnTo>
                  <a:lnTo>
                    <a:pt x="8" y="382"/>
                  </a:lnTo>
                  <a:lnTo>
                    <a:pt x="19" y="348"/>
                  </a:lnTo>
                  <a:lnTo>
                    <a:pt x="34" y="315"/>
                  </a:lnTo>
                  <a:lnTo>
                    <a:pt x="53" y="284"/>
                  </a:lnTo>
                  <a:lnTo>
                    <a:pt x="78" y="255"/>
                  </a:lnTo>
                  <a:lnTo>
                    <a:pt x="238" y="86"/>
                  </a:lnTo>
                  <a:lnTo>
                    <a:pt x="264" y="61"/>
                  </a:lnTo>
                  <a:lnTo>
                    <a:pt x="293" y="39"/>
                  </a:lnTo>
                  <a:lnTo>
                    <a:pt x="323" y="22"/>
                  </a:lnTo>
                  <a:lnTo>
                    <a:pt x="356" y="10"/>
                  </a:lnTo>
                  <a:lnTo>
                    <a:pt x="390" y="3"/>
                  </a:lnTo>
                  <a:lnTo>
                    <a:pt x="428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4A58CBA-E856-4EBA-B271-E1E2A8857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791548"/>
              </p:ext>
            </p:extLst>
          </p:nvPr>
        </p:nvGraphicFramePr>
        <p:xfrm>
          <a:off x="3674293" y="1980802"/>
          <a:ext cx="6260282" cy="44411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5382">
                  <a:extLst>
                    <a:ext uri="{9D8B030D-6E8A-4147-A177-3AD203B41FA5}">
                      <a16:colId xmlns:a16="http://schemas.microsoft.com/office/drawing/2014/main" val="1456592760"/>
                    </a:ext>
                  </a:extLst>
                </a:gridCol>
                <a:gridCol w="1377107">
                  <a:extLst>
                    <a:ext uri="{9D8B030D-6E8A-4147-A177-3AD203B41FA5}">
                      <a16:colId xmlns:a16="http://schemas.microsoft.com/office/drawing/2014/main" val="3658886567"/>
                    </a:ext>
                  </a:extLst>
                </a:gridCol>
                <a:gridCol w="1007373">
                  <a:extLst>
                    <a:ext uri="{9D8B030D-6E8A-4147-A177-3AD203B41FA5}">
                      <a16:colId xmlns:a16="http://schemas.microsoft.com/office/drawing/2014/main" val="1374399462"/>
                    </a:ext>
                  </a:extLst>
                </a:gridCol>
                <a:gridCol w="923423">
                  <a:extLst>
                    <a:ext uri="{9D8B030D-6E8A-4147-A177-3AD203B41FA5}">
                      <a16:colId xmlns:a16="http://schemas.microsoft.com/office/drawing/2014/main" val="2373708906"/>
                    </a:ext>
                  </a:extLst>
                </a:gridCol>
                <a:gridCol w="887187">
                  <a:extLst>
                    <a:ext uri="{9D8B030D-6E8A-4147-A177-3AD203B41FA5}">
                      <a16:colId xmlns:a16="http://schemas.microsoft.com/office/drawing/2014/main" val="1036145432"/>
                    </a:ext>
                  </a:extLst>
                </a:gridCol>
                <a:gridCol w="719810">
                  <a:extLst>
                    <a:ext uri="{9D8B030D-6E8A-4147-A177-3AD203B41FA5}">
                      <a16:colId xmlns:a16="http://schemas.microsoft.com/office/drawing/2014/main" val="2593469390"/>
                    </a:ext>
                  </a:extLst>
                </a:gridCol>
              </a:tblGrid>
              <a:tr h="1973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수요기업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빅데이터 전문기업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유형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유형</a:t>
                      </a:r>
                      <a:r>
                        <a:rPr lang="en-US" altLang="ko-KR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유형</a:t>
                      </a:r>
                      <a:r>
                        <a:rPr lang="en-US" altLang="ko-KR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유형</a:t>
                      </a:r>
                      <a:r>
                        <a:rPr lang="en-US" altLang="ko-KR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70820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사임당화장품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1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</a:t>
                      </a:r>
                      <a:endParaRPr lang="ko-KR" altLang="en-US" sz="1050" b="1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내부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차 자료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24302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바이오폴리텍</a:t>
                      </a:r>
                      <a:endParaRPr lang="ko-KR" altLang="en-US" sz="105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5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차 자료</a:t>
                      </a:r>
                      <a:endParaRPr lang="ko-KR" altLang="en-US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984542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3D</a:t>
                      </a:r>
                      <a:r>
                        <a:rPr lang="ko-KR" altLang="en-US" sz="105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피아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차 자료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40817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미스플러스</a:t>
                      </a:r>
                      <a:endParaRPr lang="ko-KR" altLang="en-US" sz="105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차 자료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056049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내몸애</a:t>
                      </a:r>
                      <a:endParaRPr lang="ko-KR" altLang="en-US" sz="105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5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142098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태웅식품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119714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인포빌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내부데이터</a:t>
                      </a:r>
                      <a:endParaRPr lang="ko-KR" altLang="en-US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342550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동신폴리켐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내부데이터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477800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참옻들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16954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한국생명과학연구소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543078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한국펄프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내부데이터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604040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덕수산업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내부데이터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186818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정우통상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내부데이터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768745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에이티에스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내부데이터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843678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대창이엔지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공공데이터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558760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네오세미텍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내부데이터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0139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다이아덴트</a:t>
                      </a:r>
                      <a:endParaRPr lang="ko-KR" altLang="en-US" sz="105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차 자료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04960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더원피엠에스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내부데이터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차 자료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98080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더블유스코프코리아</a:t>
                      </a:r>
                      <a:endParaRPr lang="ko-KR" altLang="en-US" sz="105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내부데이터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차 자료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746422"/>
                  </a:ext>
                </a:extLst>
              </a:tr>
              <a:tr h="21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젠한국</a:t>
                      </a:r>
                      <a:endParaRPr lang="ko-KR" altLang="en-US" sz="105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smtClean="0"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소셜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35568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49763" y="6345126"/>
            <a:ext cx="264042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총 </a:t>
            </a:r>
            <a:r>
              <a:rPr lang="en-US" altLang="ko-KR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기업 </a:t>
            </a:r>
            <a:r>
              <a:rPr lang="en-US" altLang="ko-KR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단위</a:t>
            </a:r>
            <a:r>
              <a:rPr lang="en-US" altLang="ko-KR" sz="1100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:%)</a:t>
            </a:r>
            <a:endParaRPr lang="ko-KR" altLang="en-US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0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 smtClean="0"/>
              <a:t>결과평가</a:t>
            </a:r>
            <a:r>
              <a:rPr lang="ko-KR" altLang="en-US" dirty="0" smtClean="0"/>
              <a:t> 자료 안내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1000" dirty="0" smtClean="0"/>
              <a:t>평가자료</a:t>
            </a:r>
            <a:endParaRPr lang="ko-KR" altLang="en-US" sz="10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59951" y="1190625"/>
            <a:ext cx="2320166" cy="349702"/>
            <a:chOff x="398050" y="1163584"/>
            <a:chExt cx="2320166" cy="349702"/>
          </a:xfrm>
        </p:grpSpPr>
        <p:sp>
          <p:nvSpPr>
            <p:cNvPr id="10" name="TextBox 9"/>
            <p:cNvSpPr txBox="1"/>
            <p:nvPr/>
          </p:nvSpPr>
          <p:spPr>
            <a:xfrm>
              <a:off x="540449" y="1163584"/>
              <a:ext cx="2177767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업체별 최종 보고서 샘플</a:t>
              </a:r>
              <a:endParaRPr lang="en-US" altLang="ko-KR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98050" y="1218474"/>
              <a:ext cx="90643" cy="257175"/>
              <a:chOff x="4357688" y="2852738"/>
              <a:chExt cx="102393" cy="29051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357688" y="2955131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en-US" altLang="ko-KR" smtClean="0"/>
              <a:pPr/>
              <a:t>8</a:t>
            </a:fld>
            <a:endParaRPr 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2" y="1998488"/>
            <a:ext cx="9726416" cy="48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 smtClean="0"/>
              <a:t>결과평가</a:t>
            </a:r>
            <a:r>
              <a:rPr lang="ko-KR" altLang="en-US" dirty="0" smtClean="0"/>
              <a:t> 기준 안내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1000" dirty="0" smtClean="0"/>
              <a:t>평가기준</a:t>
            </a:r>
            <a:endParaRPr lang="ko-KR" altLang="en-US" sz="10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59951" y="1190625"/>
            <a:ext cx="1741161" cy="349702"/>
            <a:chOff x="398050" y="1163584"/>
            <a:chExt cx="1741161" cy="349702"/>
          </a:xfrm>
        </p:grpSpPr>
        <p:sp>
          <p:nvSpPr>
            <p:cNvPr id="10" name="TextBox 9"/>
            <p:cNvSpPr txBox="1"/>
            <p:nvPr/>
          </p:nvSpPr>
          <p:spPr>
            <a:xfrm>
              <a:off x="540449" y="1163584"/>
              <a:ext cx="1598762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평가 항목 및 배점</a:t>
              </a:r>
              <a:endParaRPr lang="en-US" altLang="ko-KR" spc="-7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98050" y="1218474"/>
              <a:ext cx="90643" cy="257175"/>
              <a:chOff x="4357688" y="2852738"/>
              <a:chExt cx="102393" cy="29051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357688" y="2955131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F5518-4FAA-4583-BF92-96480D456C52}" type="slidenum">
              <a:rPr lang="en-US" altLang="ko-KR" smtClean="0"/>
              <a:pPr/>
              <a:t>9</a:t>
            </a:fld>
            <a:endParaRPr 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893287"/>
              </p:ext>
            </p:extLst>
          </p:nvPr>
        </p:nvGraphicFramePr>
        <p:xfrm>
          <a:off x="530051" y="1760379"/>
          <a:ext cx="8899698" cy="4916646"/>
        </p:xfrm>
        <a:graphic>
          <a:graphicData uri="http://schemas.openxmlformats.org/drawingml/2006/table">
            <a:tbl>
              <a:tblPr/>
              <a:tblGrid>
                <a:gridCol w="2586373">
                  <a:extLst>
                    <a:ext uri="{9D8B030D-6E8A-4147-A177-3AD203B41FA5}">
                      <a16:colId xmlns:a16="http://schemas.microsoft.com/office/drawing/2014/main" val="3421372530"/>
                    </a:ext>
                  </a:extLst>
                </a:gridCol>
                <a:gridCol w="5575155">
                  <a:extLst>
                    <a:ext uri="{9D8B030D-6E8A-4147-A177-3AD203B41FA5}">
                      <a16:colId xmlns:a16="http://schemas.microsoft.com/office/drawing/2014/main" val="2020036678"/>
                    </a:ext>
                  </a:extLst>
                </a:gridCol>
                <a:gridCol w="738170">
                  <a:extLst>
                    <a:ext uri="{9D8B030D-6E8A-4147-A177-3AD203B41FA5}">
                      <a16:colId xmlns:a16="http://schemas.microsoft.com/office/drawing/2014/main" val="857934183"/>
                    </a:ext>
                  </a:extLst>
                </a:gridCol>
              </a:tblGrid>
              <a:tr h="520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평가항목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평가 주요 내용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배점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933055"/>
                  </a:ext>
                </a:extLst>
              </a:tr>
              <a:tr h="118919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사업 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수행 결과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(30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점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비즈니스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이슈 대비 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수행 내용이 </a:t>
                      </a: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타당하였는가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36000" marR="0" lvl="0" indent="-1549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전반적인 프로세스 준수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결과 도출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방법 등</a:t>
                      </a:r>
                    </a:p>
                    <a:p>
                      <a:pPr marL="36000" marR="0" lvl="0" indent="-1549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지역사회 환경 및 여건을 고려하여 수행하였는가</a:t>
                      </a:r>
                    </a:p>
                  </a:txBody>
                  <a:tcPr marL="18000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1248402"/>
                  </a:ext>
                </a:extLst>
              </a:tr>
              <a:tr h="520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사업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기간 대비 결과물의 수준 및 완성도가 적절한가</a:t>
                      </a:r>
                    </a:p>
                  </a:txBody>
                  <a:tcPr marL="18000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283786"/>
                  </a:ext>
                </a:extLst>
              </a:tr>
              <a:tr h="81723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-3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우수성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3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(40</a:t>
                      </a:r>
                      <a:r>
                        <a:rPr lang="ko-KR" altLang="en-US" sz="1200" b="0" kern="0" spc="-3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점</a:t>
                      </a:r>
                      <a:r>
                        <a:rPr lang="en-US" altLang="ko-KR" sz="1200" b="0" kern="0" spc="-3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ko-KR" altLang="en-US" sz="1200" b="0" kern="0" spc="-3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새로운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관점에서 문제 해결에 접근하였는가</a:t>
                      </a:r>
                    </a:p>
                    <a:p>
                      <a:pPr marL="36000" marR="0" lvl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문제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해결 방법이 차별성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비교우위를 가지는가</a:t>
                      </a:r>
                    </a:p>
                  </a:txBody>
                  <a:tcPr marL="180000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0788052"/>
                  </a:ext>
                </a:extLst>
              </a:tr>
              <a:tr h="413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-4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분석결과 </a:t>
                      </a:r>
                      <a:r>
                        <a:rPr lang="ko-KR" altLang="en-US" sz="1200" b="0" kern="0" spc="-4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활용으로 실질적인 업무 개선이 이루어졌는가</a:t>
                      </a:r>
                    </a:p>
                  </a:txBody>
                  <a:tcPr marL="180000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4972629"/>
                  </a:ext>
                </a:extLst>
              </a:tr>
              <a:tr h="5206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-2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성과확산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(30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점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향후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활용방안이 구체적인가 </a:t>
                      </a:r>
                    </a:p>
                  </a:txBody>
                  <a:tcPr marL="180000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5672645"/>
                  </a:ext>
                </a:extLst>
              </a:tr>
              <a:tr h="413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marR="0" lvl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타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기관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기업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지역 및 해외로 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확산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·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가능한가</a:t>
                      </a:r>
                    </a:p>
                  </a:txBody>
                  <a:tcPr marL="180000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653581"/>
                  </a:ext>
                </a:extLst>
              </a:tr>
              <a:tr h="52065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462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50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lIns="0" tIns="0" rIns="0" bIns="0" rtlCol="0" anchor="ctr"/>
      <a:lstStyle>
        <a:defPPr algn="ctr">
          <a:defRPr sz="1400" spc="-70" smtClean="0">
            <a:ln>
              <a:solidFill>
                <a:schemeClr val="accent1">
                  <a:alpha val="0"/>
                </a:schemeClr>
              </a:solidFill>
            </a:ln>
            <a:solidFill>
              <a:schemeClr val="tx1">
                <a:lumMod val="75000"/>
                <a:lumOff val="25000"/>
              </a:schemeClr>
            </a:solidFill>
            <a:latin typeface="KoPub돋움체 Medium" panose="00000600000000000000" pitchFamily="2" charset="-127"/>
            <a:ea typeface="KoPub돋움체 Medium" panose="00000600000000000000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none" rtlCol="0">
        <a:spAutoFit/>
      </a:bodyPr>
      <a:lstStyle>
        <a:defPPr>
          <a:defRPr spc="-70">
            <a:ln>
              <a:solidFill>
                <a:schemeClr val="accent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KoPub돋움체 Medium" panose="00000600000000000000" pitchFamily="2" charset="-127"/>
            <a:ea typeface="KoPub돋움체 Medium" panose="000006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1824</TotalTime>
  <Words>725</Words>
  <Application>Microsoft Office PowerPoint</Application>
  <PresentationFormat>사용자 지정</PresentationFormat>
  <Paragraphs>264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Arial</vt:lpstr>
      <vt:lpstr>Calibri Light</vt:lpstr>
      <vt:lpstr>KoPubWorld돋움체 Bold</vt:lpstr>
      <vt:lpstr>Wingdings</vt:lpstr>
      <vt:lpstr>Calibri</vt:lpstr>
      <vt:lpstr>KoPubWorld돋움체 Medium</vt:lpstr>
      <vt:lpstr>KoPub돋움체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배경은</dc:creator>
  <cp:lastModifiedBy>이환옥</cp:lastModifiedBy>
  <cp:revision>114</cp:revision>
  <dcterms:created xsi:type="dcterms:W3CDTF">2018-12-04T02:27:49Z</dcterms:created>
  <dcterms:modified xsi:type="dcterms:W3CDTF">2019-11-19T02:02:39Z</dcterms:modified>
</cp:coreProperties>
</file>